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sldIdLst>
    <p:sldId id="256" r:id="rId2"/>
    <p:sldId id="257" r:id="rId3"/>
    <p:sldId id="335" r:id="rId4"/>
    <p:sldId id="334" r:id="rId5"/>
    <p:sldId id="270" r:id="rId6"/>
    <p:sldId id="336" r:id="rId7"/>
    <p:sldId id="337" r:id="rId8"/>
    <p:sldId id="338" r:id="rId9"/>
    <p:sldId id="339" r:id="rId10"/>
    <p:sldId id="341" r:id="rId11"/>
    <p:sldId id="298" r:id="rId12"/>
    <p:sldId id="304" r:id="rId13"/>
    <p:sldId id="299" r:id="rId14"/>
    <p:sldId id="300" r:id="rId15"/>
    <p:sldId id="301" r:id="rId16"/>
    <p:sldId id="302" r:id="rId17"/>
    <p:sldId id="306" r:id="rId18"/>
    <p:sldId id="342" r:id="rId19"/>
    <p:sldId id="340" r:id="rId20"/>
    <p:sldId id="343" r:id="rId21"/>
    <p:sldId id="344" r:id="rId22"/>
    <p:sldId id="345" r:id="rId23"/>
    <p:sldId id="271" r:id="rId24"/>
    <p:sldId id="258" r:id="rId25"/>
    <p:sldId id="303" r:id="rId26"/>
    <p:sldId id="318" r:id="rId27"/>
    <p:sldId id="325" r:id="rId28"/>
    <p:sldId id="305" r:id="rId29"/>
    <p:sldId id="326" r:id="rId30"/>
    <p:sldId id="308" r:id="rId31"/>
    <p:sldId id="310" r:id="rId32"/>
    <p:sldId id="309" r:id="rId33"/>
    <p:sldId id="307" r:id="rId34"/>
    <p:sldId id="311" r:id="rId35"/>
    <p:sldId id="312" r:id="rId36"/>
    <p:sldId id="313" r:id="rId37"/>
    <p:sldId id="315" r:id="rId38"/>
    <p:sldId id="316" r:id="rId39"/>
    <p:sldId id="317" r:id="rId40"/>
    <p:sldId id="319" r:id="rId41"/>
    <p:sldId id="320" r:id="rId42"/>
    <p:sldId id="321" r:id="rId43"/>
    <p:sldId id="322" r:id="rId44"/>
    <p:sldId id="346" r:id="rId45"/>
    <p:sldId id="281" r:id="rId46"/>
    <p:sldId id="347" r:id="rId47"/>
    <p:sldId id="327" r:id="rId48"/>
    <p:sldId id="328" r:id="rId49"/>
    <p:sldId id="329" r:id="rId50"/>
    <p:sldId id="331" r:id="rId51"/>
    <p:sldId id="324" r:id="rId52"/>
    <p:sldId id="276" r:id="rId53"/>
    <p:sldId id="287" r:id="rId54"/>
    <p:sldId id="282" r:id="rId55"/>
    <p:sldId id="288" r:id="rId56"/>
    <p:sldId id="283" r:id="rId57"/>
    <p:sldId id="284" r:id="rId58"/>
    <p:sldId id="277" r:id="rId59"/>
    <p:sldId id="280" r:id="rId60"/>
    <p:sldId id="278" r:id="rId61"/>
    <p:sldId id="286" r:id="rId62"/>
    <p:sldId id="292" r:id="rId63"/>
    <p:sldId id="293" r:id="rId64"/>
    <p:sldId id="297" r:id="rId65"/>
    <p:sldId id="289" r:id="rId66"/>
    <p:sldId id="290" r:id="rId67"/>
    <p:sldId id="291" r:id="rId68"/>
    <p:sldId id="294" r:id="rId69"/>
    <p:sldId id="296" r:id="rId70"/>
    <p:sldId id="295" r:id="rId71"/>
    <p:sldId id="268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D54"/>
    <a:srgbClr val="BA77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13"/>
    <p:restoredTop sz="96112"/>
  </p:normalViewPr>
  <p:slideViewPr>
    <p:cSldViewPr snapToGrid="0" snapToObjects="1">
      <p:cViewPr>
        <p:scale>
          <a:sx n="121" d="100"/>
          <a:sy n="121" d="100"/>
        </p:scale>
        <p:origin x="496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0174CC-77CD-C941-AA58-9A047DA12C62}" type="doc">
      <dgm:prSet loTypeId="urn:microsoft.com/office/officeart/2005/8/layout/radial5" loCatId="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5379FA69-0D89-9F49-8699-D69590BAE815}">
      <dgm:prSet phldrT="[Text]"/>
      <dgm:spPr/>
      <dgm:t>
        <a:bodyPr/>
        <a:lstStyle/>
        <a:p>
          <a:r>
            <a:rPr lang="en-US" b="1" dirty="0"/>
            <a:t>Traffic Matrix</a:t>
          </a:r>
        </a:p>
      </dgm:t>
    </dgm:pt>
    <dgm:pt modelId="{6B076289-1CEF-CD4B-8FA3-7EBAACEF6F9A}" type="parTrans" cxnId="{D8074D8C-7342-DA40-84FE-ECDF9D815922}">
      <dgm:prSet/>
      <dgm:spPr/>
      <dgm:t>
        <a:bodyPr/>
        <a:lstStyle/>
        <a:p>
          <a:endParaRPr lang="en-US"/>
        </a:p>
      </dgm:t>
    </dgm:pt>
    <dgm:pt modelId="{CDF71ED6-F26C-6A49-8182-F68ECEA67BA0}" type="sibTrans" cxnId="{D8074D8C-7342-DA40-84FE-ECDF9D815922}">
      <dgm:prSet/>
      <dgm:spPr/>
      <dgm:t>
        <a:bodyPr/>
        <a:lstStyle/>
        <a:p>
          <a:endParaRPr lang="en-US"/>
        </a:p>
      </dgm:t>
    </dgm:pt>
    <dgm:pt modelId="{2DF4EB86-59FE-EC44-A03A-FAB6AFC8DB8E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Network Optimization</a:t>
          </a:r>
        </a:p>
      </dgm:t>
    </dgm:pt>
    <dgm:pt modelId="{76502BB1-E12F-3047-A5EB-03C63D99F2E9}" type="parTrans" cxnId="{60D2403B-147B-BD41-8D42-58C3B7BA55D8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9B8D0F93-C633-9948-A69A-70D3958563F6}" type="sibTrans" cxnId="{60D2403B-147B-BD41-8D42-58C3B7BA55D8}">
      <dgm:prSet/>
      <dgm:spPr/>
      <dgm:t>
        <a:bodyPr/>
        <a:lstStyle/>
        <a:p>
          <a:endParaRPr lang="en-US"/>
        </a:p>
      </dgm:t>
    </dgm:pt>
    <dgm:pt modelId="{938AC5BF-DC4F-274D-B119-0E7E9E0ACDAE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Anomaly Detection</a:t>
          </a:r>
        </a:p>
      </dgm:t>
    </dgm:pt>
    <dgm:pt modelId="{BB7A9792-43BB-0A4F-8F01-06B963683249}" type="parTrans" cxnId="{AD85A17D-7F69-2F44-8903-24CEF004DA42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4A5BF599-769E-B343-9DE3-8FC00EEC7CB3}" type="sibTrans" cxnId="{AD85A17D-7F69-2F44-8903-24CEF004DA42}">
      <dgm:prSet/>
      <dgm:spPr/>
      <dgm:t>
        <a:bodyPr/>
        <a:lstStyle/>
        <a:p>
          <a:endParaRPr lang="en-US"/>
        </a:p>
      </dgm:t>
    </dgm:pt>
    <dgm:pt modelId="{0F82565D-929B-5E4B-8B5B-F82D362C9815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Protocol Design</a:t>
          </a:r>
        </a:p>
      </dgm:t>
    </dgm:pt>
    <dgm:pt modelId="{4EE8D036-E9EF-0347-B358-E18B2F549FD8}" type="parTrans" cxnId="{2762B90D-5B93-5C45-9854-3A91276EA39F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3D8E2CFF-F15F-F84A-87C3-C8C9F2FEE98E}" type="sibTrans" cxnId="{2762B90D-5B93-5C45-9854-3A91276EA39F}">
      <dgm:prSet/>
      <dgm:spPr/>
      <dgm:t>
        <a:bodyPr/>
        <a:lstStyle/>
        <a:p>
          <a:endParaRPr lang="en-US"/>
        </a:p>
      </dgm:t>
    </dgm:pt>
    <dgm:pt modelId="{EA9E0425-173E-F242-967C-67F6D9E3EE6F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endParaRPr lang="en-US" sz="1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3F096E2-95C9-3B47-9F6D-F7138974DC1A}" type="parTrans" cxnId="{9EA7BE90-0D15-3A4E-9ACB-0FBE7609E25C}">
      <dgm:prSet/>
      <dgm:spPr/>
      <dgm:t>
        <a:bodyPr/>
        <a:lstStyle/>
        <a:p>
          <a:endParaRPr lang="en-US"/>
        </a:p>
      </dgm:t>
    </dgm:pt>
    <dgm:pt modelId="{89D7E440-25EB-A444-A7E9-CBC23BA6AC26}" type="sibTrans" cxnId="{9EA7BE90-0D15-3A4E-9ACB-0FBE7609E25C}">
      <dgm:prSet/>
      <dgm:spPr/>
      <dgm:t>
        <a:bodyPr/>
        <a:lstStyle/>
        <a:p>
          <a:endParaRPr lang="en-US"/>
        </a:p>
      </dgm:t>
    </dgm:pt>
    <dgm:pt modelId="{078FBB60-CE85-F242-B2C0-2AA120A74A08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...</a:t>
          </a:r>
        </a:p>
      </dgm:t>
    </dgm:pt>
    <dgm:pt modelId="{3330A600-D0ED-A748-94D9-476F25D169A2}" type="parTrans" cxnId="{A65094A7-01A2-6A4A-A9D3-3613A2F26CC8}">
      <dgm:prSet/>
      <dgm:spPr/>
      <dgm:t>
        <a:bodyPr/>
        <a:lstStyle/>
        <a:p>
          <a:endParaRPr lang="en-US"/>
        </a:p>
      </dgm:t>
    </dgm:pt>
    <dgm:pt modelId="{5C96FC78-80DD-B447-8222-09E09806A3EE}" type="sibTrans" cxnId="{A65094A7-01A2-6A4A-A9D3-3613A2F26CC8}">
      <dgm:prSet/>
      <dgm:spPr/>
      <dgm:t>
        <a:bodyPr/>
        <a:lstStyle/>
        <a:p>
          <a:endParaRPr lang="en-US"/>
        </a:p>
      </dgm:t>
    </dgm:pt>
    <dgm:pt modelId="{538F1DA3-B3A3-0648-8139-3DF3D36F52C9}" type="pres">
      <dgm:prSet presAssocID="{D80174CC-77CD-C941-AA58-9A047DA12C62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38A7253-E7D4-B344-AD12-382462AD2DA3}" type="pres">
      <dgm:prSet presAssocID="{5379FA69-0D89-9F49-8699-D69590BAE815}" presName="centerShape" presStyleLbl="node0" presStyleIdx="0" presStyleCnt="1" custScaleX="145788" custLinFactNeighborX="8852" custLinFactNeighborY="418"/>
      <dgm:spPr/>
    </dgm:pt>
    <dgm:pt modelId="{BBBC05C8-2117-DD42-A536-9E4A26726578}" type="pres">
      <dgm:prSet presAssocID="{76502BB1-E12F-3047-A5EB-03C63D99F2E9}" presName="parTrans" presStyleLbl="sibTrans2D1" presStyleIdx="0" presStyleCnt="5"/>
      <dgm:spPr/>
    </dgm:pt>
    <dgm:pt modelId="{D44F069A-0CF7-7E4D-893A-BD201EED875E}" type="pres">
      <dgm:prSet presAssocID="{76502BB1-E12F-3047-A5EB-03C63D99F2E9}" presName="connectorText" presStyleLbl="sibTrans2D1" presStyleIdx="0" presStyleCnt="5"/>
      <dgm:spPr/>
    </dgm:pt>
    <dgm:pt modelId="{28BD6135-6DB9-B647-A998-50411F5202CB}" type="pres">
      <dgm:prSet presAssocID="{2DF4EB86-59FE-EC44-A03A-FAB6AFC8DB8E}" presName="node" presStyleLbl="node1" presStyleIdx="0" presStyleCnt="5" custRadScaleRad="103040" custRadScaleInc="33453">
        <dgm:presLayoutVars>
          <dgm:bulletEnabled val="1"/>
        </dgm:presLayoutVars>
      </dgm:prSet>
      <dgm:spPr/>
    </dgm:pt>
    <dgm:pt modelId="{B9FA1BBB-3F53-E34B-ABC5-229B2EBA8FAE}" type="pres">
      <dgm:prSet presAssocID="{BB7A9792-43BB-0A4F-8F01-06B963683249}" presName="parTrans" presStyleLbl="sibTrans2D1" presStyleIdx="1" presStyleCnt="5"/>
      <dgm:spPr/>
    </dgm:pt>
    <dgm:pt modelId="{BD229DEA-D103-E745-BB9D-69B1A339B2BD}" type="pres">
      <dgm:prSet presAssocID="{BB7A9792-43BB-0A4F-8F01-06B963683249}" presName="connectorText" presStyleLbl="sibTrans2D1" presStyleIdx="1" presStyleCnt="5"/>
      <dgm:spPr/>
    </dgm:pt>
    <dgm:pt modelId="{9E447230-47A7-6642-8F83-6586BC68D41D}" type="pres">
      <dgm:prSet presAssocID="{938AC5BF-DC4F-274D-B119-0E7E9E0ACDAE}" presName="node" presStyleLbl="node1" presStyleIdx="1" presStyleCnt="5" custRadScaleRad="133188" custRadScaleInc="-648">
        <dgm:presLayoutVars>
          <dgm:bulletEnabled val="1"/>
        </dgm:presLayoutVars>
      </dgm:prSet>
      <dgm:spPr/>
    </dgm:pt>
    <dgm:pt modelId="{10985DD3-6968-6349-AAF8-868AD177FB44}" type="pres">
      <dgm:prSet presAssocID="{4EE8D036-E9EF-0347-B358-E18B2F549FD8}" presName="parTrans" presStyleLbl="sibTrans2D1" presStyleIdx="2" presStyleCnt="5"/>
      <dgm:spPr/>
    </dgm:pt>
    <dgm:pt modelId="{3AE01AFB-74E8-474B-9F7F-DDF154A62EF0}" type="pres">
      <dgm:prSet presAssocID="{4EE8D036-E9EF-0347-B358-E18B2F549FD8}" presName="connectorText" presStyleLbl="sibTrans2D1" presStyleIdx="2" presStyleCnt="5"/>
      <dgm:spPr/>
    </dgm:pt>
    <dgm:pt modelId="{5A45F436-87E0-4541-8275-9F3D4D65308D}" type="pres">
      <dgm:prSet presAssocID="{0F82565D-929B-5E4B-8B5B-F82D362C9815}" presName="node" presStyleLbl="node1" presStyleIdx="2" presStyleCnt="5" custRadScaleRad="133873" custRadScaleInc="-644">
        <dgm:presLayoutVars>
          <dgm:bulletEnabled val="1"/>
        </dgm:presLayoutVars>
      </dgm:prSet>
      <dgm:spPr/>
    </dgm:pt>
    <dgm:pt modelId="{1B1800B9-9B16-0B42-9041-6B91AE045E08}" type="pres">
      <dgm:prSet presAssocID="{3330A600-D0ED-A748-94D9-476F25D169A2}" presName="parTrans" presStyleLbl="sibTrans2D1" presStyleIdx="3" presStyleCnt="5"/>
      <dgm:spPr/>
    </dgm:pt>
    <dgm:pt modelId="{9433754B-725E-244C-9817-EE49A78E8616}" type="pres">
      <dgm:prSet presAssocID="{3330A600-D0ED-A748-94D9-476F25D169A2}" presName="connectorText" presStyleLbl="sibTrans2D1" presStyleIdx="3" presStyleCnt="5"/>
      <dgm:spPr/>
    </dgm:pt>
    <dgm:pt modelId="{E81C2598-A642-F743-9636-E9324CFB13F2}" type="pres">
      <dgm:prSet presAssocID="{078FBB60-CE85-F242-B2C0-2AA120A74A08}" presName="node" presStyleLbl="node1" presStyleIdx="3" presStyleCnt="5" custRadScaleRad="102167" custRadScaleInc="6159">
        <dgm:presLayoutVars>
          <dgm:bulletEnabled val="1"/>
        </dgm:presLayoutVars>
      </dgm:prSet>
      <dgm:spPr/>
    </dgm:pt>
    <dgm:pt modelId="{3F346410-5B08-B342-8668-C388AA839394}" type="pres">
      <dgm:prSet presAssocID="{83F096E2-95C9-3B47-9F6D-F7138974DC1A}" presName="parTrans" presStyleLbl="sibTrans2D1" presStyleIdx="4" presStyleCnt="5"/>
      <dgm:spPr/>
    </dgm:pt>
    <dgm:pt modelId="{2929B650-9347-2D42-81B8-FBD14F65CF54}" type="pres">
      <dgm:prSet presAssocID="{83F096E2-95C9-3B47-9F6D-F7138974DC1A}" presName="connectorText" presStyleLbl="sibTrans2D1" presStyleIdx="4" presStyleCnt="5"/>
      <dgm:spPr/>
    </dgm:pt>
    <dgm:pt modelId="{F008F1E0-B3DF-E04F-AE7D-280ADEB5661D}" type="pres">
      <dgm:prSet presAssocID="{EA9E0425-173E-F242-967C-67F6D9E3EE6F}" presName="node" presStyleLbl="node1" presStyleIdx="4" presStyleCnt="5" custRadScaleRad="103952" custRadScaleInc="17108">
        <dgm:presLayoutVars>
          <dgm:bulletEnabled val="1"/>
        </dgm:presLayoutVars>
      </dgm:prSet>
      <dgm:spPr/>
    </dgm:pt>
  </dgm:ptLst>
  <dgm:cxnLst>
    <dgm:cxn modelId="{2762B90D-5B93-5C45-9854-3A91276EA39F}" srcId="{5379FA69-0D89-9F49-8699-D69590BAE815}" destId="{0F82565D-929B-5E4B-8B5B-F82D362C9815}" srcOrd="2" destOrd="0" parTransId="{4EE8D036-E9EF-0347-B358-E18B2F549FD8}" sibTransId="{3D8E2CFF-F15F-F84A-87C3-C8C9F2FEE98E}"/>
    <dgm:cxn modelId="{7095F30D-E243-D344-AE67-53F01B1AB50B}" type="presOf" srcId="{3330A600-D0ED-A748-94D9-476F25D169A2}" destId="{1B1800B9-9B16-0B42-9041-6B91AE045E08}" srcOrd="0" destOrd="0" presId="urn:microsoft.com/office/officeart/2005/8/layout/radial5"/>
    <dgm:cxn modelId="{3DD1A62C-A3CA-6E4E-8F59-CA1A080F1FC5}" type="presOf" srcId="{76502BB1-E12F-3047-A5EB-03C63D99F2E9}" destId="{D44F069A-0CF7-7E4D-893A-BD201EED875E}" srcOrd="1" destOrd="0" presId="urn:microsoft.com/office/officeart/2005/8/layout/radial5"/>
    <dgm:cxn modelId="{FE983730-E6F5-394D-B479-D9CBB7F1F473}" type="presOf" srcId="{938AC5BF-DC4F-274D-B119-0E7E9E0ACDAE}" destId="{9E447230-47A7-6642-8F83-6586BC68D41D}" srcOrd="0" destOrd="0" presId="urn:microsoft.com/office/officeart/2005/8/layout/radial5"/>
    <dgm:cxn modelId="{60D2403B-147B-BD41-8D42-58C3B7BA55D8}" srcId="{5379FA69-0D89-9F49-8699-D69590BAE815}" destId="{2DF4EB86-59FE-EC44-A03A-FAB6AFC8DB8E}" srcOrd="0" destOrd="0" parTransId="{76502BB1-E12F-3047-A5EB-03C63D99F2E9}" sibTransId="{9B8D0F93-C633-9948-A69A-70D3958563F6}"/>
    <dgm:cxn modelId="{8597D563-3F1B-D443-86A9-2ED99FD01550}" type="presOf" srcId="{EA9E0425-173E-F242-967C-67F6D9E3EE6F}" destId="{F008F1E0-B3DF-E04F-AE7D-280ADEB5661D}" srcOrd="0" destOrd="0" presId="urn:microsoft.com/office/officeart/2005/8/layout/radial5"/>
    <dgm:cxn modelId="{203B4C68-90DC-7A43-9A43-DC2E09EEFECD}" type="presOf" srcId="{078FBB60-CE85-F242-B2C0-2AA120A74A08}" destId="{E81C2598-A642-F743-9636-E9324CFB13F2}" srcOrd="0" destOrd="0" presId="urn:microsoft.com/office/officeart/2005/8/layout/radial5"/>
    <dgm:cxn modelId="{CD3F797B-FCA8-2341-847A-CB3F6F16F193}" type="presOf" srcId="{83F096E2-95C9-3B47-9F6D-F7138974DC1A}" destId="{2929B650-9347-2D42-81B8-FBD14F65CF54}" srcOrd="1" destOrd="0" presId="urn:microsoft.com/office/officeart/2005/8/layout/radial5"/>
    <dgm:cxn modelId="{AD85A17D-7F69-2F44-8903-24CEF004DA42}" srcId="{5379FA69-0D89-9F49-8699-D69590BAE815}" destId="{938AC5BF-DC4F-274D-B119-0E7E9E0ACDAE}" srcOrd="1" destOrd="0" parTransId="{BB7A9792-43BB-0A4F-8F01-06B963683249}" sibTransId="{4A5BF599-769E-B343-9DE3-8FC00EEC7CB3}"/>
    <dgm:cxn modelId="{0251ED87-491D-F541-98AC-DBF4340CA142}" type="presOf" srcId="{0F82565D-929B-5E4B-8B5B-F82D362C9815}" destId="{5A45F436-87E0-4541-8275-9F3D4D65308D}" srcOrd="0" destOrd="0" presId="urn:microsoft.com/office/officeart/2005/8/layout/radial5"/>
    <dgm:cxn modelId="{D8074D8C-7342-DA40-84FE-ECDF9D815922}" srcId="{D80174CC-77CD-C941-AA58-9A047DA12C62}" destId="{5379FA69-0D89-9F49-8699-D69590BAE815}" srcOrd="0" destOrd="0" parTransId="{6B076289-1CEF-CD4B-8FA3-7EBAACEF6F9A}" sibTransId="{CDF71ED6-F26C-6A49-8182-F68ECEA67BA0}"/>
    <dgm:cxn modelId="{9EA7BE90-0D15-3A4E-9ACB-0FBE7609E25C}" srcId="{5379FA69-0D89-9F49-8699-D69590BAE815}" destId="{EA9E0425-173E-F242-967C-67F6D9E3EE6F}" srcOrd="4" destOrd="0" parTransId="{83F096E2-95C9-3B47-9F6D-F7138974DC1A}" sibTransId="{89D7E440-25EB-A444-A7E9-CBC23BA6AC26}"/>
    <dgm:cxn modelId="{0DDE1292-D790-F04B-BF61-B61903A5AA47}" type="presOf" srcId="{4EE8D036-E9EF-0347-B358-E18B2F549FD8}" destId="{10985DD3-6968-6349-AAF8-868AD177FB44}" srcOrd="0" destOrd="0" presId="urn:microsoft.com/office/officeart/2005/8/layout/radial5"/>
    <dgm:cxn modelId="{A65094A7-01A2-6A4A-A9D3-3613A2F26CC8}" srcId="{5379FA69-0D89-9F49-8699-D69590BAE815}" destId="{078FBB60-CE85-F242-B2C0-2AA120A74A08}" srcOrd="3" destOrd="0" parTransId="{3330A600-D0ED-A748-94D9-476F25D169A2}" sibTransId="{5C96FC78-80DD-B447-8222-09E09806A3EE}"/>
    <dgm:cxn modelId="{7060CAAC-4B42-EC4D-81C3-AD2BC200C279}" type="presOf" srcId="{D80174CC-77CD-C941-AA58-9A047DA12C62}" destId="{538F1DA3-B3A3-0648-8139-3DF3D36F52C9}" srcOrd="0" destOrd="0" presId="urn:microsoft.com/office/officeart/2005/8/layout/radial5"/>
    <dgm:cxn modelId="{6A2D81B5-EE88-CA48-A98A-5873B1F3C921}" type="presOf" srcId="{BB7A9792-43BB-0A4F-8F01-06B963683249}" destId="{BD229DEA-D103-E745-BB9D-69B1A339B2BD}" srcOrd="1" destOrd="0" presId="urn:microsoft.com/office/officeart/2005/8/layout/radial5"/>
    <dgm:cxn modelId="{C97EB6CB-4D23-0842-8BB9-73E4C20FC224}" type="presOf" srcId="{3330A600-D0ED-A748-94D9-476F25D169A2}" destId="{9433754B-725E-244C-9817-EE49A78E8616}" srcOrd="1" destOrd="0" presId="urn:microsoft.com/office/officeart/2005/8/layout/radial5"/>
    <dgm:cxn modelId="{8FF9FCCE-C36E-2049-A8CB-330316C77952}" type="presOf" srcId="{76502BB1-E12F-3047-A5EB-03C63D99F2E9}" destId="{BBBC05C8-2117-DD42-A536-9E4A26726578}" srcOrd="0" destOrd="0" presId="urn:microsoft.com/office/officeart/2005/8/layout/radial5"/>
    <dgm:cxn modelId="{D46890D5-75DA-2145-8F5E-EEB1B6E057EE}" type="presOf" srcId="{4EE8D036-E9EF-0347-B358-E18B2F549FD8}" destId="{3AE01AFB-74E8-474B-9F7F-DDF154A62EF0}" srcOrd="1" destOrd="0" presId="urn:microsoft.com/office/officeart/2005/8/layout/radial5"/>
    <dgm:cxn modelId="{E30AAEDA-7701-124C-A64C-4570CE44A5F8}" type="presOf" srcId="{2DF4EB86-59FE-EC44-A03A-FAB6AFC8DB8E}" destId="{28BD6135-6DB9-B647-A998-50411F5202CB}" srcOrd="0" destOrd="0" presId="urn:microsoft.com/office/officeart/2005/8/layout/radial5"/>
    <dgm:cxn modelId="{D2CC6EDC-DC01-4442-A29B-50172654BFA9}" type="presOf" srcId="{BB7A9792-43BB-0A4F-8F01-06B963683249}" destId="{B9FA1BBB-3F53-E34B-ABC5-229B2EBA8FAE}" srcOrd="0" destOrd="0" presId="urn:microsoft.com/office/officeart/2005/8/layout/radial5"/>
    <dgm:cxn modelId="{27B235F1-F5BA-D94D-A6FA-04DAEA31106C}" type="presOf" srcId="{83F096E2-95C9-3B47-9F6D-F7138974DC1A}" destId="{3F346410-5B08-B342-8668-C388AA839394}" srcOrd="0" destOrd="0" presId="urn:microsoft.com/office/officeart/2005/8/layout/radial5"/>
    <dgm:cxn modelId="{87F595F9-F24C-EE47-AFD6-7C4F4D39A1AB}" type="presOf" srcId="{5379FA69-0D89-9F49-8699-D69590BAE815}" destId="{938A7253-E7D4-B344-AD12-382462AD2DA3}" srcOrd="0" destOrd="0" presId="urn:microsoft.com/office/officeart/2005/8/layout/radial5"/>
    <dgm:cxn modelId="{511868E2-EDA8-8B41-910B-9D79BEFEC7B0}" type="presParOf" srcId="{538F1DA3-B3A3-0648-8139-3DF3D36F52C9}" destId="{938A7253-E7D4-B344-AD12-382462AD2DA3}" srcOrd="0" destOrd="0" presId="urn:microsoft.com/office/officeart/2005/8/layout/radial5"/>
    <dgm:cxn modelId="{98F98DD3-545B-6F45-91B9-261AFBD76859}" type="presParOf" srcId="{538F1DA3-B3A3-0648-8139-3DF3D36F52C9}" destId="{BBBC05C8-2117-DD42-A536-9E4A26726578}" srcOrd="1" destOrd="0" presId="urn:microsoft.com/office/officeart/2005/8/layout/radial5"/>
    <dgm:cxn modelId="{2840D770-133D-504F-8996-430C509E256A}" type="presParOf" srcId="{BBBC05C8-2117-DD42-A536-9E4A26726578}" destId="{D44F069A-0CF7-7E4D-893A-BD201EED875E}" srcOrd="0" destOrd="0" presId="urn:microsoft.com/office/officeart/2005/8/layout/radial5"/>
    <dgm:cxn modelId="{267F1B03-A75D-E348-8BF7-86445607C8F5}" type="presParOf" srcId="{538F1DA3-B3A3-0648-8139-3DF3D36F52C9}" destId="{28BD6135-6DB9-B647-A998-50411F5202CB}" srcOrd="2" destOrd="0" presId="urn:microsoft.com/office/officeart/2005/8/layout/radial5"/>
    <dgm:cxn modelId="{FDE29D3B-B34C-7045-BEC3-40A8303641FC}" type="presParOf" srcId="{538F1DA3-B3A3-0648-8139-3DF3D36F52C9}" destId="{B9FA1BBB-3F53-E34B-ABC5-229B2EBA8FAE}" srcOrd="3" destOrd="0" presId="urn:microsoft.com/office/officeart/2005/8/layout/radial5"/>
    <dgm:cxn modelId="{9343E16B-1077-C840-BDF1-5901513154BA}" type="presParOf" srcId="{B9FA1BBB-3F53-E34B-ABC5-229B2EBA8FAE}" destId="{BD229DEA-D103-E745-BB9D-69B1A339B2BD}" srcOrd="0" destOrd="0" presId="urn:microsoft.com/office/officeart/2005/8/layout/radial5"/>
    <dgm:cxn modelId="{59CA9E72-CD09-174D-B920-480E6BC711DB}" type="presParOf" srcId="{538F1DA3-B3A3-0648-8139-3DF3D36F52C9}" destId="{9E447230-47A7-6642-8F83-6586BC68D41D}" srcOrd="4" destOrd="0" presId="urn:microsoft.com/office/officeart/2005/8/layout/radial5"/>
    <dgm:cxn modelId="{00B1A342-037D-9841-8BB6-8D57691332BF}" type="presParOf" srcId="{538F1DA3-B3A3-0648-8139-3DF3D36F52C9}" destId="{10985DD3-6968-6349-AAF8-868AD177FB44}" srcOrd="5" destOrd="0" presId="urn:microsoft.com/office/officeart/2005/8/layout/radial5"/>
    <dgm:cxn modelId="{4137B825-C759-E543-8FA8-6FD8BB6542DC}" type="presParOf" srcId="{10985DD3-6968-6349-AAF8-868AD177FB44}" destId="{3AE01AFB-74E8-474B-9F7F-DDF154A62EF0}" srcOrd="0" destOrd="0" presId="urn:microsoft.com/office/officeart/2005/8/layout/radial5"/>
    <dgm:cxn modelId="{39A68C41-76A5-B64D-9D42-A85A19A8487F}" type="presParOf" srcId="{538F1DA3-B3A3-0648-8139-3DF3D36F52C9}" destId="{5A45F436-87E0-4541-8275-9F3D4D65308D}" srcOrd="6" destOrd="0" presId="urn:microsoft.com/office/officeart/2005/8/layout/radial5"/>
    <dgm:cxn modelId="{A972BFEB-1703-4047-8436-F62CF0A9BCD9}" type="presParOf" srcId="{538F1DA3-B3A3-0648-8139-3DF3D36F52C9}" destId="{1B1800B9-9B16-0B42-9041-6B91AE045E08}" srcOrd="7" destOrd="0" presId="urn:microsoft.com/office/officeart/2005/8/layout/radial5"/>
    <dgm:cxn modelId="{7AACE5CF-45A1-C141-8533-C1CA1C64403D}" type="presParOf" srcId="{1B1800B9-9B16-0B42-9041-6B91AE045E08}" destId="{9433754B-725E-244C-9817-EE49A78E8616}" srcOrd="0" destOrd="0" presId="urn:microsoft.com/office/officeart/2005/8/layout/radial5"/>
    <dgm:cxn modelId="{37990D3E-170E-7A43-B84F-A238BD9CE57D}" type="presParOf" srcId="{538F1DA3-B3A3-0648-8139-3DF3D36F52C9}" destId="{E81C2598-A642-F743-9636-E9324CFB13F2}" srcOrd="8" destOrd="0" presId="urn:microsoft.com/office/officeart/2005/8/layout/radial5"/>
    <dgm:cxn modelId="{6C31B237-4862-5E4C-B0F7-599F179D4170}" type="presParOf" srcId="{538F1DA3-B3A3-0648-8139-3DF3D36F52C9}" destId="{3F346410-5B08-B342-8668-C388AA839394}" srcOrd="9" destOrd="0" presId="urn:microsoft.com/office/officeart/2005/8/layout/radial5"/>
    <dgm:cxn modelId="{62EC6FFD-1B54-F04D-8BC8-6A3F6F393A83}" type="presParOf" srcId="{3F346410-5B08-B342-8668-C388AA839394}" destId="{2929B650-9347-2D42-81B8-FBD14F65CF54}" srcOrd="0" destOrd="0" presId="urn:microsoft.com/office/officeart/2005/8/layout/radial5"/>
    <dgm:cxn modelId="{4EBB60A4-2F95-9E46-A9AA-E2F8A8E76E76}" type="presParOf" srcId="{538F1DA3-B3A3-0648-8139-3DF3D36F52C9}" destId="{F008F1E0-B3DF-E04F-AE7D-280ADEB5661D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8A7253-E7D4-B344-AD12-382462AD2DA3}">
      <dsp:nvSpPr>
        <dsp:cNvPr id="0" name=""/>
        <dsp:cNvSpPr/>
      </dsp:nvSpPr>
      <dsp:spPr>
        <a:xfrm>
          <a:off x="2530238" y="1879412"/>
          <a:ext cx="1645093" cy="1128414"/>
        </a:xfrm>
        <a:prstGeom prst="ellipse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Traffic Matrix</a:t>
          </a:r>
        </a:p>
      </dsp:txBody>
      <dsp:txXfrm>
        <a:off x="2771156" y="2044664"/>
        <a:ext cx="1163257" cy="797910"/>
      </dsp:txXfrm>
    </dsp:sp>
    <dsp:sp modelId="{BBBC05C8-2117-DD42-A536-9E4A26726578}">
      <dsp:nvSpPr>
        <dsp:cNvPr id="0" name=""/>
        <dsp:cNvSpPr/>
      </dsp:nvSpPr>
      <dsp:spPr>
        <a:xfrm rot="16329141">
          <a:off x="3258015" y="1460023"/>
          <a:ext cx="249052" cy="3836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293970" y="1574087"/>
        <a:ext cx="174336" cy="230197"/>
      </dsp:txXfrm>
    </dsp:sp>
    <dsp:sp modelId="{28BD6135-6DB9-B647-A998-50411F5202CB}">
      <dsp:nvSpPr>
        <dsp:cNvPr id="0" name=""/>
        <dsp:cNvSpPr/>
      </dsp:nvSpPr>
      <dsp:spPr>
        <a:xfrm>
          <a:off x="2712858" y="0"/>
          <a:ext cx="1410518" cy="1410518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Network Optimization</a:t>
          </a:r>
        </a:p>
      </dsp:txBody>
      <dsp:txXfrm>
        <a:off x="2919424" y="206566"/>
        <a:ext cx="997386" cy="997386"/>
      </dsp:txXfrm>
    </dsp:sp>
    <dsp:sp modelId="{B9FA1BBB-3F53-E34B-ABC5-229B2EBA8FAE}">
      <dsp:nvSpPr>
        <dsp:cNvPr id="0" name=""/>
        <dsp:cNvSpPr/>
      </dsp:nvSpPr>
      <dsp:spPr>
        <a:xfrm rot="20319513">
          <a:off x="4168033" y="1877523"/>
          <a:ext cx="285291" cy="3836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70967" y="1969829"/>
        <a:ext cx="199704" cy="230197"/>
      </dsp:txXfrm>
    </dsp:sp>
    <dsp:sp modelId="{9E447230-47A7-6642-8F83-6586BC68D41D}">
      <dsp:nvSpPr>
        <dsp:cNvPr id="0" name=""/>
        <dsp:cNvSpPr/>
      </dsp:nvSpPr>
      <dsp:spPr>
        <a:xfrm>
          <a:off x="4520526" y="1006547"/>
          <a:ext cx="1410518" cy="1410518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Anomaly Detection</a:t>
          </a:r>
        </a:p>
      </dsp:txBody>
      <dsp:txXfrm>
        <a:off x="4727092" y="1213113"/>
        <a:ext cx="997386" cy="997386"/>
      </dsp:txXfrm>
    </dsp:sp>
    <dsp:sp modelId="{10985DD3-6968-6349-AAF8-868AD177FB44}">
      <dsp:nvSpPr>
        <dsp:cNvPr id="0" name=""/>
        <dsp:cNvSpPr/>
      </dsp:nvSpPr>
      <dsp:spPr>
        <a:xfrm rot="3153287">
          <a:off x="3747393" y="2907142"/>
          <a:ext cx="214533" cy="3836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760007" y="2958325"/>
        <a:ext cx="150173" cy="230197"/>
      </dsp:txXfrm>
    </dsp:sp>
    <dsp:sp modelId="{5A45F436-87E0-4541-8275-9F3D4D65308D}">
      <dsp:nvSpPr>
        <dsp:cNvPr id="0" name=""/>
        <dsp:cNvSpPr/>
      </dsp:nvSpPr>
      <dsp:spPr>
        <a:xfrm>
          <a:off x="3704945" y="3119148"/>
          <a:ext cx="1410518" cy="1410518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Protocol Design</a:t>
          </a:r>
        </a:p>
      </dsp:txBody>
      <dsp:txXfrm>
        <a:off x="3911511" y="3325714"/>
        <a:ext cx="997386" cy="997386"/>
      </dsp:txXfrm>
    </dsp:sp>
    <dsp:sp modelId="{1B1800B9-9B16-0B42-9041-6B91AE045E08}">
      <dsp:nvSpPr>
        <dsp:cNvPr id="0" name=""/>
        <dsp:cNvSpPr/>
      </dsp:nvSpPr>
      <dsp:spPr>
        <a:xfrm rot="8131633">
          <a:off x="2523264" y="2913585"/>
          <a:ext cx="310862" cy="3836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241040"/>
            <a:satOff val="-9490"/>
            <a:lumOff val="188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603168" y="2957650"/>
        <a:ext cx="217603" cy="230197"/>
      </dsp:txXfrm>
    </dsp:sp>
    <dsp:sp modelId="{E81C2598-A642-F743-9636-E9324CFB13F2}">
      <dsp:nvSpPr>
        <dsp:cNvPr id="0" name=""/>
        <dsp:cNvSpPr/>
      </dsp:nvSpPr>
      <dsp:spPr>
        <a:xfrm>
          <a:off x="1254627" y="3105858"/>
          <a:ext cx="1410518" cy="1410518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...</a:t>
          </a:r>
        </a:p>
      </dsp:txBody>
      <dsp:txXfrm>
        <a:off x="1461193" y="3312424"/>
        <a:ext cx="997386" cy="997386"/>
      </dsp:txXfrm>
    </dsp:sp>
    <dsp:sp modelId="{3F346410-5B08-B342-8668-C388AA839394}">
      <dsp:nvSpPr>
        <dsp:cNvPr id="0" name=""/>
        <dsp:cNvSpPr/>
      </dsp:nvSpPr>
      <dsp:spPr>
        <a:xfrm rot="12064680">
          <a:off x="2203148" y="1870258"/>
          <a:ext cx="319486" cy="3836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321387"/>
            <a:satOff val="-12653"/>
            <a:lumOff val="251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295788" y="1964225"/>
        <a:ext cx="223640" cy="230197"/>
      </dsp:txXfrm>
    </dsp:sp>
    <dsp:sp modelId="{F008F1E0-B3DF-E04F-AE7D-280ADEB5661D}">
      <dsp:nvSpPr>
        <dsp:cNvPr id="0" name=""/>
        <dsp:cNvSpPr/>
      </dsp:nvSpPr>
      <dsp:spPr>
        <a:xfrm>
          <a:off x="709887" y="991543"/>
          <a:ext cx="1410518" cy="1410518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916453" y="1198109"/>
        <a:ext cx="997386" cy="9973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31DCC-8226-0648-9051-BCB46FE08B1E}" type="datetimeFigureOut">
              <a:rPr lang="en-US" smtClean="0"/>
              <a:t>7/4/18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F611B-439A-314D-AA42-FD164D6E4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0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F611B-439A-314D-AA42-FD164D6E46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71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MAE: average absolute errors</a:t>
            </a:r>
          </a:p>
          <a:p>
            <a:r>
              <a:rPr lang="en-US" dirty="0"/>
              <a:t>RMSE: presents sample standard deviation of the differences between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F611B-439A-314D-AA42-FD164D6E46F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9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39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473A17D-AECC-F942-A25F-10336A346361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4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EBA6125-619B-2B44-9D8C-99FD875C06C8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14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2498BC5-E204-CD46-B132-77086A975B29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64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6E04888-1C62-644B-9B41-116D235A7C9B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40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E2B93776-4055-9C4F-B164-9544E394B7AF}" type="datetime1">
              <a:rPr lang="en-US" smtClean="0"/>
              <a:t>7/4/18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56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D3DAA08-6140-0243-8379-DEC93155A9D1}" type="datetime1">
              <a:rPr lang="en-US" smtClean="0"/>
              <a:t>7/4/18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85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4DF385B1-730B-B14A-956C-C33F15792157}" type="datetime1">
              <a:rPr lang="en-US" smtClean="0"/>
              <a:t>7/4/18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80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267E0F6-E91F-AA40-8BBA-FCE120A3F779}" type="datetime1">
              <a:rPr lang="en-US" smtClean="0"/>
              <a:t>7/4/18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32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D07A362-F02C-BE4C-89AF-A3B47AC704C1}" type="datetime1">
              <a:rPr lang="en-US" smtClean="0"/>
              <a:t>7/4/18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27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A426615-129C-D349-A613-5F2605DE1EFE}" type="datetime1">
              <a:rPr lang="en-US" smtClean="0"/>
              <a:t>7/4/18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4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61D55499-0115-0049-89CD-CC8763871F8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420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7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0.png"/><Relationship Id="rId10" Type="http://schemas.openxmlformats.org/officeDocument/2006/relationships/image" Target="../media/image40.png"/><Relationship Id="rId4" Type="http://schemas.openxmlformats.org/officeDocument/2006/relationships/image" Target="../media/image28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27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26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30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28.png"/><Relationship Id="rId9" Type="http://schemas.openxmlformats.org/officeDocument/2006/relationships/image" Target="../media/image42.png"/><Relationship Id="rId1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11.png"/><Relationship Id="rId7" Type="http://schemas.openxmlformats.org/officeDocument/2006/relationships/image" Target="../media/image176.png"/><Relationship Id="rId12" Type="http://schemas.openxmlformats.org/officeDocument/2006/relationships/image" Target="../media/image221.png"/><Relationship Id="rId2" Type="http://schemas.openxmlformats.org/officeDocument/2006/relationships/image" Target="../media/image1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0.png"/><Relationship Id="rId11" Type="http://schemas.openxmlformats.org/officeDocument/2006/relationships/image" Target="../media/image210.png"/><Relationship Id="rId5" Type="http://schemas.openxmlformats.org/officeDocument/2006/relationships/image" Target="../media/image1511.png"/><Relationship Id="rId10" Type="http://schemas.openxmlformats.org/officeDocument/2006/relationships/image" Target="../media/image2010.png"/><Relationship Id="rId4" Type="http://schemas.openxmlformats.org/officeDocument/2006/relationships/image" Target="../media/image1411.png"/><Relationship Id="rId9" Type="http://schemas.openxmlformats.org/officeDocument/2006/relationships/image" Target="../media/image1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tiff"/><Relationship Id="rId4" Type="http://schemas.openxmlformats.org/officeDocument/2006/relationships/image" Target="../media/image56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13" Type="http://schemas.openxmlformats.org/officeDocument/2006/relationships/image" Target="../media/image531.png"/><Relationship Id="rId18" Type="http://schemas.openxmlformats.org/officeDocument/2006/relationships/image" Target="../media/image581.png"/><Relationship Id="rId3" Type="http://schemas.openxmlformats.org/officeDocument/2006/relationships/image" Target="../media/image431.png"/><Relationship Id="rId7" Type="http://schemas.openxmlformats.org/officeDocument/2006/relationships/image" Target="../media/image471.png"/><Relationship Id="rId12" Type="http://schemas.openxmlformats.org/officeDocument/2006/relationships/image" Target="../media/image521.png"/><Relationship Id="rId17" Type="http://schemas.openxmlformats.org/officeDocument/2006/relationships/image" Target="../media/image57.png"/><Relationship Id="rId2" Type="http://schemas.openxmlformats.org/officeDocument/2006/relationships/image" Target="../media/image421.png"/><Relationship Id="rId16" Type="http://schemas.openxmlformats.org/officeDocument/2006/relationships/image" Target="../media/image56.png"/><Relationship Id="rId20" Type="http://schemas.openxmlformats.org/officeDocument/2006/relationships/image" Target="../media/image6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1.png"/><Relationship Id="rId11" Type="http://schemas.openxmlformats.org/officeDocument/2006/relationships/image" Target="../media/image511.png"/><Relationship Id="rId5" Type="http://schemas.openxmlformats.org/officeDocument/2006/relationships/image" Target="../media/image451.png"/><Relationship Id="rId15" Type="http://schemas.openxmlformats.org/officeDocument/2006/relationships/image" Target="../media/image551.png"/><Relationship Id="rId10" Type="http://schemas.openxmlformats.org/officeDocument/2006/relationships/image" Target="../media/image501.png"/><Relationship Id="rId19" Type="http://schemas.openxmlformats.org/officeDocument/2006/relationships/image" Target="../media/image591.png"/><Relationship Id="rId4" Type="http://schemas.openxmlformats.org/officeDocument/2006/relationships/image" Target="../media/image441.png"/><Relationship Id="rId9" Type="http://schemas.openxmlformats.org/officeDocument/2006/relationships/image" Target="../media/image491.png"/><Relationship Id="rId14" Type="http://schemas.openxmlformats.org/officeDocument/2006/relationships/image" Target="../media/image5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13" Type="http://schemas.openxmlformats.org/officeDocument/2006/relationships/image" Target="../media/image541.png"/><Relationship Id="rId18" Type="http://schemas.openxmlformats.org/officeDocument/2006/relationships/image" Target="../media/image591.png"/><Relationship Id="rId26" Type="http://schemas.openxmlformats.org/officeDocument/2006/relationships/image" Target="../media/image501.png"/><Relationship Id="rId3" Type="http://schemas.openxmlformats.org/officeDocument/2006/relationships/image" Target="../media/image431.png"/><Relationship Id="rId21" Type="http://schemas.openxmlformats.org/officeDocument/2006/relationships/image" Target="../media/image63.png"/><Relationship Id="rId7" Type="http://schemas.openxmlformats.org/officeDocument/2006/relationships/image" Target="../media/image471.png"/><Relationship Id="rId12" Type="http://schemas.openxmlformats.org/officeDocument/2006/relationships/image" Target="../media/image531.png"/><Relationship Id="rId17" Type="http://schemas.openxmlformats.org/officeDocument/2006/relationships/image" Target="../media/image581.png"/><Relationship Id="rId25" Type="http://schemas.openxmlformats.org/officeDocument/2006/relationships/image" Target="../media/image601.png"/><Relationship Id="rId2" Type="http://schemas.openxmlformats.org/officeDocument/2006/relationships/image" Target="../media/image421.png"/><Relationship Id="rId16" Type="http://schemas.openxmlformats.org/officeDocument/2006/relationships/image" Target="../media/image57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1.png"/><Relationship Id="rId11" Type="http://schemas.openxmlformats.org/officeDocument/2006/relationships/image" Target="../media/image521.png"/><Relationship Id="rId24" Type="http://schemas.openxmlformats.org/officeDocument/2006/relationships/image" Target="../media/image66.png"/><Relationship Id="rId5" Type="http://schemas.openxmlformats.org/officeDocument/2006/relationships/image" Target="../media/image451.png"/><Relationship Id="rId15" Type="http://schemas.openxmlformats.org/officeDocument/2006/relationships/image" Target="../media/image56.png"/><Relationship Id="rId23" Type="http://schemas.openxmlformats.org/officeDocument/2006/relationships/image" Target="../media/image65.png"/><Relationship Id="rId10" Type="http://schemas.openxmlformats.org/officeDocument/2006/relationships/image" Target="../media/image511.png"/><Relationship Id="rId19" Type="http://schemas.openxmlformats.org/officeDocument/2006/relationships/image" Target="../media/image61.png"/><Relationship Id="rId4" Type="http://schemas.openxmlformats.org/officeDocument/2006/relationships/image" Target="../media/image441.png"/><Relationship Id="rId9" Type="http://schemas.openxmlformats.org/officeDocument/2006/relationships/image" Target="../media/image491.png"/><Relationship Id="rId14" Type="http://schemas.openxmlformats.org/officeDocument/2006/relationships/image" Target="../media/image551.png"/><Relationship Id="rId22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431.png"/><Relationship Id="rId21" Type="http://schemas.openxmlformats.org/officeDocument/2006/relationships/image" Target="../media/image78.png"/><Relationship Id="rId7" Type="http://schemas.openxmlformats.org/officeDocument/2006/relationships/image" Target="../media/image471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2" Type="http://schemas.openxmlformats.org/officeDocument/2006/relationships/image" Target="../media/image421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1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5" Type="http://schemas.openxmlformats.org/officeDocument/2006/relationships/image" Target="../media/image451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441.png"/><Relationship Id="rId9" Type="http://schemas.openxmlformats.org/officeDocument/2006/relationships/image" Target="../media/image491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26" Type="http://schemas.openxmlformats.org/officeDocument/2006/relationships/image" Target="../media/image108.png"/><Relationship Id="rId3" Type="http://schemas.openxmlformats.org/officeDocument/2006/relationships/image" Target="../media/image85.png"/><Relationship Id="rId21" Type="http://schemas.openxmlformats.org/officeDocument/2006/relationships/image" Target="../media/image103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5" Type="http://schemas.openxmlformats.org/officeDocument/2006/relationships/image" Target="../media/image107.png"/><Relationship Id="rId2" Type="http://schemas.openxmlformats.org/officeDocument/2006/relationships/image" Target="../media/image84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29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24" Type="http://schemas.openxmlformats.org/officeDocument/2006/relationships/image" Target="../media/image106.png"/><Relationship Id="rId32" Type="http://schemas.openxmlformats.org/officeDocument/2006/relationships/image" Target="../media/image114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23" Type="http://schemas.openxmlformats.org/officeDocument/2006/relationships/image" Target="../media/image105.png"/><Relationship Id="rId28" Type="http://schemas.openxmlformats.org/officeDocument/2006/relationships/image" Target="../media/image110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31" Type="http://schemas.openxmlformats.org/officeDocument/2006/relationships/image" Target="../media/image113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Relationship Id="rId22" Type="http://schemas.openxmlformats.org/officeDocument/2006/relationships/image" Target="../media/image104.png"/><Relationship Id="rId27" Type="http://schemas.openxmlformats.org/officeDocument/2006/relationships/image" Target="../media/image109.png"/><Relationship Id="rId30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" Type="http://schemas.openxmlformats.org/officeDocument/2006/relationships/image" Target="../media/image115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320.png"/><Relationship Id="rId18" Type="http://schemas.openxmlformats.org/officeDocument/2006/relationships/image" Target="../media/image149.png"/><Relationship Id="rId3" Type="http://schemas.openxmlformats.org/officeDocument/2006/relationships/image" Target="../media/image139.png"/><Relationship Id="rId21" Type="http://schemas.openxmlformats.org/officeDocument/2006/relationships/image" Target="../media/image152.png"/><Relationship Id="rId7" Type="http://schemas.openxmlformats.org/officeDocument/2006/relationships/image" Target="../media/image143.png"/><Relationship Id="rId12" Type="http://schemas.openxmlformats.org/officeDocument/2006/relationships/image" Target="../media/image66.png"/><Relationship Id="rId17" Type="http://schemas.openxmlformats.org/officeDocument/2006/relationships/image" Target="../media/image148.png"/><Relationship Id="rId2" Type="http://schemas.openxmlformats.org/officeDocument/2006/relationships/image" Target="../media/image138.png"/><Relationship Id="rId16" Type="http://schemas.openxmlformats.org/officeDocument/2006/relationships/image" Target="../media/image147.png"/><Relationship Id="rId20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312.png"/><Relationship Id="rId5" Type="http://schemas.openxmlformats.org/officeDocument/2006/relationships/image" Target="../media/image141.png"/><Relationship Id="rId15" Type="http://schemas.openxmlformats.org/officeDocument/2006/relationships/image" Target="../media/image146.png"/><Relationship Id="rId23" Type="http://schemas.openxmlformats.org/officeDocument/2006/relationships/image" Target="../media/image154.png"/><Relationship Id="rId10" Type="http://schemas.openxmlformats.org/officeDocument/2006/relationships/image" Target="../media/image1300.png"/><Relationship Id="rId19" Type="http://schemas.openxmlformats.org/officeDocument/2006/relationships/image" Target="../media/image150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03.png"/><Relationship Id="rId22" Type="http://schemas.openxmlformats.org/officeDocument/2006/relationships/image" Target="../media/image15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18" Type="http://schemas.openxmlformats.org/officeDocument/2006/relationships/image" Target="../media/image124.png"/><Relationship Id="rId3" Type="http://schemas.openxmlformats.org/officeDocument/2006/relationships/image" Target="../media/image156.png"/><Relationship Id="rId21" Type="http://schemas.openxmlformats.org/officeDocument/2006/relationships/image" Target="../media/image172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image" Target="../media/image155.png"/><Relationship Id="rId16" Type="http://schemas.openxmlformats.org/officeDocument/2006/relationships/image" Target="../media/image169.png"/><Relationship Id="rId20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5" Type="http://schemas.openxmlformats.org/officeDocument/2006/relationships/image" Target="../media/image168.png"/><Relationship Id="rId23" Type="http://schemas.openxmlformats.org/officeDocument/2006/relationships/image" Target="../media/image174.png"/><Relationship Id="rId10" Type="http://schemas.openxmlformats.org/officeDocument/2006/relationships/image" Target="../media/image163.png"/><Relationship Id="rId19" Type="http://schemas.openxmlformats.org/officeDocument/2006/relationships/image" Target="../media/image125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Relationship Id="rId22" Type="http://schemas.openxmlformats.org/officeDocument/2006/relationships/image" Target="../media/image17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tiff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0.png"/><Relationship Id="rId2" Type="http://schemas.openxmlformats.org/officeDocument/2006/relationships/image" Target="../media/image16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6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image" Target="../media/image18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2" Type="http://schemas.openxmlformats.org/officeDocument/2006/relationships/image" Target="../media/image19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7" Type="http://schemas.openxmlformats.org/officeDocument/2006/relationships/image" Target="../media/image162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0.png"/><Relationship Id="rId5" Type="http://schemas.openxmlformats.org/officeDocument/2006/relationships/image" Target="../media/image1410.png"/><Relationship Id="rId4" Type="http://schemas.openxmlformats.org/officeDocument/2006/relationships/image" Target="../media/image13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0.png"/><Relationship Id="rId4" Type="http://schemas.openxmlformats.org/officeDocument/2006/relationships/image" Target="../media/image19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400.png"/><Relationship Id="rId7" Type="http://schemas.openxmlformats.org/officeDocument/2006/relationships/image" Target="../media/image4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480.png"/><Relationship Id="rId7" Type="http://schemas.openxmlformats.org/officeDocument/2006/relationships/image" Target="../media/image520.png"/><Relationship Id="rId12" Type="http://schemas.openxmlformats.org/officeDocument/2006/relationships/image" Target="../media/image57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560.png"/><Relationship Id="rId5" Type="http://schemas.openxmlformats.org/officeDocument/2006/relationships/image" Target="../media/image500.png"/><Relationship Id="rId10" Type="http://schemas.openxmlformats.org/officeDocument/2006/relationships/image" Target="../media/image550.png"/><Relationship Id="rId4" Type="http://schemas.openxmlformats.org/officeDocument/2006/relationships/image" Target="../media/image490.png"/><Relationship Id="rId9" Type="http://schemas.openxmlformats.org/officeDocument/2006/relationships/image" Target="../media/image54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690.png"/><Relationship Id="rId18" Type="http://schemas.openxmlformats.org/officeDocument/2006/relationships/image" Target="../media/image740.png"/><Relationship Id="rId3" Type="http://schemas.openxmlformats.org/officeDocument/2006/relationships/image" Target="../media/image590.png"/><Relationship Id="rId7" Type="http://schemas.openxmlformats.org/officeDocument/2006/relationships/image" Target="../media/image630.png"/><Relationship Id="rId12" Type="http://schemas.openxmlformats.org/officeDocument/2006/relationships/image" Target="../media/image680.png"/><Relationship Id="rId17" Type="http://schemas.openxmlformats.org/officeDocument/2006/relationships/image" Target="../media/image730.png"/><Relationship Id="rId2" Type="http://schemas.openxmlformats.org/officeDocument/2006/relationships/image" Target="../media/image580.png"/><Relationship Id="rId16" Type="http://schemas.openxmlformats.org/officeDocument/2006/relationships/image" Target="../media/image720.png"/><Relationship Id="rId20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11" Type="http://schemas.openxmlformats.org/officeDocument/2006/relationships/image" Target="../media/image670.png"/><Relationship Id="rId5" Type="http://schemas.openxmlformats.org/officeDocument/2006/relationships/image" Target="../media/image610.png"/><Relationship Id="rId15" Type="http://schemas.openxmlformats.org/officeDocument/2006/relationships/image" Target="../media/image710.png"/><Relationship Id="rId10" Type="http://schemas.openxmlformats.org/officeDocument/2006/relationships/image" Target="../media/image660.png"/><Relationship Id="rId19" Type="http://schemas.openxmlformats.org/officeDocument/2006/relationships/image" Target="../media/image750.png"/><Relationship Id="rId4" Type="http://schemas.openxmlformats.org/officeDocument/2006/relationships/image" Target="../media/image600.png"/><Relationship Id="rId9" Type="http://schemas.openxmlformats.org/officeDocument/2006/relationships/image" Target="../media/image650.png"/><Relationship Id="rId14" Type="http://schemas.openxmlformats.org/officeDocument/2006/relationships/image" Target="../media/image70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0706-410E-3843-B97D-CC34E0DF8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226" y="1300556"/>
            <a:ext cx="8355543" cy="1937059"/>
          </a:xfrm>
        </p:spPr>
        <p:txBody>
          <a:bodyPr>
            <a:no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Traffic Matrix Prediction based on Bidirectional Recurrent Neural Network and Long Short-Term Memory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67133-9D8B-BE46-A570-768264557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899" y="4175990"/>
            <a:ext cx="8204199" cy="1296154"/>
          </a:xfrm>
        </p:spPr>
        <p:txBody>
          <a:bodyPr>
            <a:normAutofit/>
          </a:bodyPr>
          <a:lstStyle/>
          <a:p>
            <a:r>
              <a:rPr lang="en-US" sz="2000" dirty="0"/>
              <a:t>Van An Le </a:t>
            </a:r>
            <a:r>
              <a:rPr lang="en-US" altLang="ja-JP" baseline="30000" dirty="0"/>
              <a:t>†</a:t>
            </a:r>
            <a:r>
              <a:rPr lang="en-US" sz="2000" dirty="0"/>
              <a:t>          Phi Le Nguyen</a:t>
            </a:r>
            <a:r>
              <a:rPr lang="en-US" altLang="ja-JP" baseline="30000" dirty="0"/>
              <a:t>†</a:t>
            </a:r>
            <a:r>
              <a:rPr lang="en-US" sz="2000" dirty="0"/>
              <a:t>          Yusheng Ji</a:t>
            </a:r>
            <a:r>
              <a:rPr lang="en-US" altLang="ja-JP" baseline="30000" dirty="0"/>
              <a:t>†</a:t>
            </a:r>
            <a:r>
              <a:rPr lang="en-US" baseline="30000" dirty="0"/>
              <a:t>‡</a:t>
            </a:r>
            <a:r>
              <a:rPr lang="en-US" sz="2000" dirty="0"/>
              <a:t> </a:t>
            </a:r>
          </a:p>
          <a:p>
            <a:r>
              <a:rPr lang="en-US" altLang="ja-JP" sz="2000" baseline="30000" dirty="0"/>
              <a:t>† </a:t>
            </a:r>
            <a:r>
              <a:rPr lang="en-US" sz="1700" dirty="0"/>
              <a:t>Department of Informatics, SOKENDAI (The Graduate University for Advanced Studies)</a:t>
            </a:r>
          </a:p>
          <a:p>
            <a:r>
              <a:rPr lang="en-US" sz="1800" baseline="30000" dirty="0"/>
              <a:t>‡</a:t>
            </a:r>
            <a:r>
              <a:rPr lang="en-US" sz="1700" dirty="0"/>
              <a:t>National Institute of Informatics, Tokyo, Japan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D972F-A01D-114B-9FCC-94314D8115B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692CB91-9AF0-9242-A094-1DF9D72D71F9}" type="datetime1">
              <a:rPr lang="en-US" smtClean="0"/>
              <a:t>7/4/18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70EAA-B623-FF41-B16E-831D9A8AE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450B48-B5E0-E44A-90A2-0D7AA04331F3}"/>
              </a:ext>
            </a:extLst>
          </p:cNvPr>
          <p:cNvSpPr txBox="1"/>
          <p:nvPr/>
        </p:nvSpPr>
        <p:spPr>
          <a:xfrm>
            <a:off x="4114800" y="323761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6C2C87-932E-E04E-92E9-B8F1C7254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26" y="6101285"/>
            <a:ext cx="3276600" cy="609448"/>
          </a:xfrm>
          <a:prstGeom prst="rect">
            <a:avLst/>
          </a:prstGeom>
        </p:spPr>
      </p:pic>
      <p:sp>
        <p:nvSpPr>
          <p:cNvPr id="10" name="5-Point Star 9">
            <a:extLst>
              <a:ext uri="{FF2B5EF4-FFF2-40B4-BE49-F238E27FC236}">
                <a16:creationId xmlns:a16="http://schemas.microsoft.com/office/drawing/2014/main" id="{5D8BEBDA-8E37-D34B-ACA5-C5D2EA943F74}"/>
              </a:ext>
            </a:extLst>
          </p:cNvPr>
          <p:cNvSpPr/>
          <p:nvPr/>
        </p:nvSpPr>
        <p:spPr>
          <a:xfrm>
            <a:off x="4438647" y="3514614"/>
            <a:ext cx="266700" cy="228600"/>
          </a:xfrm>
          <a:prstGeom prst="star5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37B5ED-E1E3-264B-B5B4-287B0163040F}"/>
              </a:ext>
            </a:extLst>
          </p:cNvPr>
          <p:cNvCxnSpPr/>
          <p:nvPr/>
        </p:nvCxnSpPr>
        <p:spPr>
          <a:xfrm flipH="1">
            <a:off x="2493181" y="3647022"/>
            <a:ext cx="19367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BC0ED7-4C58-904C-9C9F-142715976866}"/>
              </a:ext>
            </a:extLst>
          </p:cNvPr>
          <p:cNvCxnSpPr/>
          <p:nvPr/>
        </p:nvCxnSpPr>
        <p:spPr>
          <a:xfrm flipH="1">
            <a:off x="4705012" y="3647022"/>
            <a:ext cx="19367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B83FBE5-937A-A347-90D8-5EA594361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307" y="5874120"/>
            <a:ext cx="964462" cy="96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1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6652"/>
          </a:xfrm>
        </p:spPr>
        <p:txBody>
          <a:bodyPr>
            <a:normAutofit/>
          </a:bodyPr>
          <a:lstStyle/>
          <a:p>
            <a:r>
              <a:rPr lang="en-US" sz="2800" dirty="0"/>
              <a:t>AGENDA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10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DA9B5F-DC23-3248-936A-B25AA09A53FA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87CA7C-5CDB-C04C-95EC-0F6017C3585F}"/>
              </a:ext>
            </a:extLst>
          </p:cNvPr>
          <p:cNvSpPr txBox="1"/>
          <p:nvPr/>
        </p:nvSpPr>
        <p:spPr>
          <a:xfrm>
            <a:off x="628650" y="1469571"/>
            <a:ext cx="3919150" cy="335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Related works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Problem description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Proposed approach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Evaluation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3209502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515351" cy="876652"/>
          </a:xfrm>
        </p:spPr>
        <p:txBody>
          <a:bodyPr>
            <a:noAutofit/>
          </a:bodyPr>
          <a:lstStyle/>
          <a:p>
            <a:r>
              <a:rPr lang="en-US" sz="2800" dirty="0"/>
              <a:t>Problem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66B0A0CE-FB30-A747-9D31-009C6893EC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3731438"/>
                  </p:ext>
                </p:extLst>
              </p:nvPr>
            </p:nvGraphicFramePr>
            <p:xfrm>
              <a:off x="910166" y="2178755"/>
              <a:ext cx="2118784" cy="18513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9696">
                      <a:extLst>
                        <a:ext uri="{9D8B030D-6E8A-4147-A177-3AD203B41FA5}">
                          <a16:colId xmlns:a16="http://schemas.microsoft.com/office/drawing/2014/main" val="1865216318"/>
                        </a:ext>
                      </a:extLst>
                    </a:gridCol>
                    <a:gridCol w="529696">
                      <a:extLst>
                        <a:ext uri="{9D8B030D-6E8A-4147-A177-3AD203B41FA5}">
                          <a16:colId xmlns:a16="http://schemas.microsoft.com/office/drawing/2014/main" val="1202271441"/>
                        </a:ext>
                      </a:extLst>
                    </a:gridCol>
                    <a:gridCol w="529696">
                      <a:extLst>
                        <a:ext uri="{9D8B030D-6E8A-4147-A177-3AD203B41FA5}">
                          <a16:colId xmlns:a16="http://schemas.microsoft.com/office/drawing/2014/main" val="2927716977"/>
                        </a:ext>
                      </a:extLst>
                    </a:gridCol>
                    <a:gridCol w="529696">
                      <a:extLst>
                        <a:ext uri="{9D8B030D-6E8A-4147-A177-3AD203B41FA5}">
                          <a16:colId xmlns:a16="http://schemas.microsoft.com/office/drawing/2014/main" val="218005031"/>
                        </a:ext>
                      </a:extLst>
                    </a:gridCol>
                  </a:tblGrid>
                  <a:tr h="4628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2150605"/>
                      </a:ext>
                    </a:extLst>
                  </a:tr>
                  <a:tr h="4628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185241"/>
                      </a:ext>
                    </a:extLst>
                  </a:tr>
                  <a:tr h="4628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6883593"/>
                      </a:ext>
                    </a:extLst>
                  </a:tr>
                  <a:tr h="4628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6528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66B0A0CE-FB30-A747-9D31-009C6893EC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3731438"/>
                  </p:ext>
                </p:extLst>
              </p:nvPr>
            </p:nvGraphicFramePr>
            <p:xfrm>
              <a:off x="910166" y="2178755"/>
              <a:ext cx="2118784" cy="18513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9696">
                      <a:extLst>
                        <a:ext uri="{9D8B030D-6E8A-4147-A177-3AD203B41FA5}">
                          <a16:colId xmlns:a16="http://schemas.microsoft.com/office/drawing/2014/main" val="1865216318"/>
                        </a:ext>
                      </a:extLst>
                    </a:gridCol>
                    <a:gridCol w="529696">
                      <a:extLst>
                        <a:ext uri="{9D8B030D-6E8A-4147-A177-3AD203B41FA5}">
                          <a16:colId xmlns:a16="http://schemas.microsoft.com/office/drawing/2014/main" val="1202271441"/>
                        </a:ext>
                      </a:extLst>
                    </a:gridCol>
                    <a:gridCol w="529696">
                      <a:extLst>
                        <a:ext uri="{9D8B030D-6E8A-4147-A177-3AD203B41FA5}">
                          <a16:colId xmlns:a16="http://schemas.microsoft.com/office/drawing/2014/main" val="2927716977"/>
                        </a:ext>
                      </a:extLst>
                    </a:gridCol>
                    <a:gridCol w="529696">
                      <a:extLst>
                        <a:ext uri="{9D8B030D-6E8A-4147-A177-3AD203B41FA5}">
                          <a16:colId xmlns:a16="http://schemas.microsoft.com/office/drawing/2014/main" val="218005031"/>
                        </a:ext>
                      </a:extLst>
                    </a:gridCol>
                  </a:tblGrid>
                  <a:tr h="4628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703" r="-300000" b="-2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703" r="-200000" b="-2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703" r="-100000" b="-2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703" b="-2972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2150605"/>
                      </a:ext>
                    </a:extLst>
                  </a:tr>
                  <a:tr h="4628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2703" r="-300000" b="-1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02703" r="-200000" b="-1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2703" r="-100000" b="-1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02703" b="-1972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185241"/>
                      </a:ext>
                    </a:extLst>
                  </a:tr>
                  <a:tr h="4628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8333" r="-300000" b="-1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8333" r="-200000" b="-1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8333" r="-100000" b="-1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8333" b="-1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6883593"/>
                      </a:ext>
                    </a:extLst>
                  </a:tr>
                  <a:tr h="4628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0000" r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0000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000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6528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ight Arrow 2">
            <a:extLst>
              <a:ext uri="{FF2B5EF4-FFF2-40B4-BE49-F238E27FC236}">
                <a16:creationId xmlns:a16="http://schemas.microsoft.com/office/drawing/2014/main" id="{D3D5511E-41C6-424E-92A4-76761084C5E8}"/>
              </a:ext>
            </a:extLst>
          </p:cNvPr>
          <p:cNvSpPr/>
          <p:nvPr/>
        </p:nvSpPr>
        <p:spPr>
          <a:xfrm>
            <a:off x="3505201" y="2991556"/>
            <a:ext cx="1010355" cy="23706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C05E489-011B-A449-91B7-C5F7E5561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7258700"/>
                  </p:ext>
                </p:extLst>
              </p:nvPr>
            </p:nvGraphicFramePr>
            <p:xfrm>
              <a:off x="4978400" y="2889249"/>
              <a:ext cx="3299885" cy="43038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59977">
                      <a:extLst>
                        <a:ext uri="{9D8B030D-6E8A-4147-A177-3AD203B41FA5}">
                          <a16:colId xmlns:a16="http://schemas.microsoft.com/office/drawing/2014/main" val="2749302337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235627118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677867422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021443005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3169241765"/>
                        </a:ext>
                      </a:extLst>
                    </a:gridCol>
                  </a:tblGrid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00954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C05E489-011B-A449-91B7-C5F7E5561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7258700"/>
                  </p:ext>
                </p:extLst>
              </p:nvPr>
            </p:nvGraphicFramePr>
            <p:xfrm>
              <a:off x="4978400" y="2889249"/>
              <a:ext cx="3299885" cy="43038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59977">
                      <a:extLst>
                        <a:ext uri="{9D8B030D-6E8A-4147-A177-3AD203B41FA5}">
                          <a16:colId xmlns:a16="http://schemas.microsoft.com/office/drawing/2014/main" val="2749302337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235627118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677867422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021443005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3169241765"/>
                        </a:ext>
                      </a:extLst>
                    </a:gridCol>
                  </a:tblGrid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23" t="-2857" r="-4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923" t="-2857" r="-3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923" t="-2857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923" t="-2857" r="-1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1923" t="-2857" r="-1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00954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89EAFF1-0B37-7344-94C3-48CD532F12F5}"/>
                  </a:ext>
                </a:extLst>
              </p:cNvPr>
              <p:cNvSpPr txBox="1"/>
              <p:nvPr/>
            </p:nvSpPr>
            <p:spPr>
              <a:xfrm>
                <a:off x="660962" y="4346354"/>
                <a:ext cx="2617191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Traffic Matrix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89EAFF1-0B37-7344-94C3-48CD532F1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62" y="4346354"/>
                <a:ext cx="2617191" cy="391646"/>
              </a:xfrm>
              <a:prstGeom prst="rect">
                <a:avLst/>
              </a:prstGeom>
              <a:blipFill>
                <a:blip r:embed="rId4"/>
                <a:stretch>
                  <a:fillRect t="-312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32F0198-B451-BC4C-9CD1-0532030DBC15}"/>
              </a:ext>
            </a:extLst>
          </p:cNvPr>
          <p:cNvSpPr txBox="1"/>
          <p:nvPr/>
        </p:nvSpPr>
        <p:spPr>
          <a:xfrm>
            <a:off x="5922411" y="4357511"/>
            <a:ext cx="14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Traffic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8D8B63-DD06-B24F-9A58-BD23B30489D0}"/>
                  </a:ext>
                </a:extLst>
              </p:cNvPr>
              <p:cNvSpPr txBox="1"/>
              <p:nvPr/>
            </p:nvSpPr>
            <p:spPr>
              <a:xfrm>
                <a:off x="4243811" y="4854689"/>
                <a:ext cx="47690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/>
                  <a:t>: number of original-destination pairs (OD pairs)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8D8B63-DD06-B24F-9A58-BD23B3048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811" y="4854689"/>
                <a:ext cx="4769062" cy="338554"/>
              </a:xfrm>
              <a:prstGeom prst="rect">
                <a:avLst/>
              </a:prstGeom>
              <a:blipFill>
                <a:blip r:embed="rId5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44C8573-934A-1548-B406-CC8E3E652E40}"/>
                  </a:ext>
                </a:extLst>
              </p:cNvPr>
              <p:cNvSpPr/>
              <p:nvPr/>
            </p:nvSpPr>
            <p:spPr>
              <a:xfrm>
                <a:off x="884413" y="4854689"/>
                <a:ext cx="193621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/>
                  <a:t>: number of nodes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44C8573-934A-1548-B406-CC8E3E652E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13" y="4854689"/>
                <a:ext cx="1936214" cy="307777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0187C8-EA53-B24C-B350-A2BAE20CD974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92DF319-A114-E940-9361-905ED3D519BE}"/>
              </a:ext>
            </a:extLst>
          </p:cNvPr>
          <p:cNvSpPr txBox="1"/>
          <p:nvPr/>
        </p:nvSpPr>
        <p:spPr>
          <a:xfrm>
            <a:off x="3409302" y="2609400"/>
            <a:ext cx="112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Flattening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32C90FA9-F022-AC44-AF3F-532310BCB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4291232"/>
                  </p:ext>
                </p:extLst>
              </p:nvPr>
            </p:nvGraphicFramePr>
            <p:xfrm>
              <a:off x="4978399" y="2281202"/>
              <a:ext cx="3299885" cy="43038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59977">
                      <a:extLst>
                        <a:ext uri="{9D8B030D-6E8A-4147-A177-3AD203B41FA5}">
                          <a16:colId xmlns:a16="http://schemas.microsoft.com/office/drawing/2014/main" val="2749302337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235627118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677867422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021443005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3169241765"/>
                        </a:ext>
                      </a:extLst>
                    </a:gridCol>
                  </a:tblGrid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00954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32C90FA9-F022-AC44-AF3F-532310BCB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4291232"/>
                  </p:ext>
                </p:extLst>
              </p:nvPr>
            </p:nvGraphicFramePr>
            <p:xfrm>
              <a:off x="4978399" y="2281202"/>
              <a:ext cx="3299885" cy="43038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59977">
                      <a:extLst>
                        <a:ext uri="{9D8B030D-6E8A-4147-A177-3AD203B41FA5}">
                          <a16:colId xmlns:a16="http://schemas.microsoft.com/office/drawing/2014/main" val="2749302337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235627118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677867422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021443005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3169241765"/>
                        </a:ext>
                      </a:extLst>
                    </a:gridCol>
                  </a:tblGrid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r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r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96226" r="-1943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301923" r="-98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01923" r="1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00954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EA7F8AA1-9032-294E-B870-418095F6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3902167"/>
                  </p:ext>
                </p:extLst>
              </p:nvPr>
            </p:nvGraphicFramePr>
            <p:xfrm>
              <a:off x="4978399" y="3497296"/>
              <a:ext cx="3299885" cy="43038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59977">
                      <a:extLst>
                        <a:ext uri="{9D8B030D-6E8A-4147-A177-3AD203B41FA5}">
                          <a16:colId xmlns:a16="http://schemas.microsoft.com/office/drawing/2014/main" val="2749302337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235627118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677867422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021443005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3169241765"/>
                        </a:ext>
                      </a:extLst>
                    </a:gridCol>
                  </a:tblGrid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00954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EA7F8AA1-9032-294E-B870-418095F60D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3902167"/>
                  </p:ext>
                </p:extLst>
              </p:nvPr>
            </p:nvGraphicFramePr>
            <p:xfrm>
              <a:off x="4978399" y="3497296"/>
              <a:ext cx="3299885" cy="43038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59977">
                      <a:extLst>
                        <a:ext uri="{9D8B030D-6E8A-4147-A177-3AD203B41FA5}">
                          <a16:colId xmlns:a16="http://schemas.microsoft.com/office/drawing/2014/main" val="2749302337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235627118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677867422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021443005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3169241765"/>
                        </a:ext>
                      </a:extLst>
                    </a:gridCol>
                  </a:tblGrid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r="-400000" b="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r="-300000" b="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96226" r="-194340" b="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01923" r="-98077" b="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01923" r="1923" b="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00954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B8F6C7BA-7E5E-6E44-8F50-56EA24C258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7761904"/>
                  </p:ext>
                </p:extLst>
              </p:nvPr>
            </p:nvGraphicFramePr>
            <p:xfrm>
              <a:off x="4978399" y="1691334"/>
              <a:ext cx="3299885" cy="43038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59977">
                      <a:extLst>
                        <a:ext uri="{9D8B030D-6E8A-4147-A177-3AD203B41FA5}">
                          <a16:colId xmlns:a16="http://schemas.microsoft.com/office/drawing/2014/main" val="2749302337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235627118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677867422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021443005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3169241765"/>
                        </a:ext>
                      </a:extLst>
                    </a:gridCol>
                  </a:tblGrid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500954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B8F6C7BA-7E5E-6E44-8F50-56EA24C258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7761904"/>
                  </p:ext>
                </p:extLst>
              </p:nvPr>
            </p:nvGraphicFramePr>
            <p:xfrm>
              <a:off x="4978399" y="1691334"/>
              <a:ext cx="3299885" cy="43038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59977">
                      <a:extLst>
                        <a:ext uri="{9D8B030D-6E8A-4147-A177-3AD203B41FA5}">
                          <a16:colId xmlns:a16="http://schemas.microsoft.com/office/drawing/2014/main" val="2749302337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235627118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677867422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021443005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3169241765"/>
                        </a:ext>
                      </a:extLst>
                    </a:gridCol>
                  </a:tblGrid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r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0000" r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96226" r="-1943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301923" r="-98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01923" r="1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0095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6327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515351" cy="876652"/>
          </a:xfrm>
        </p:spPr>
        <p:txBody>
          <a:bodyPr>
            <a:noAutofit/>
          </a:bodyPr>
          <a:lstStyle/>
          <a:p>
            <a:r>
              <a:rPr lang="en-US" sz="2800" dirty="0"/>
              <a:t>Problem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C05E489-011B-A449-91B7-C5F7E5561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7862094"/>
                  </p:ext>
                </p:extLst>
              </p:nvPr>
            </p:nvGraphicFramePr>
            <p:xfrm>
              <a:off x="2922057" y="1811518"/>
              <a:ext cx="3377651" cy="301272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37743">
                      <a:extLst>
                        <a:ext uri="{9D8B030D-6E8A-4147-A177-3AD203B41FA5}">
                          <a16:colId xmlns:a16="http://schemas.microsoft.com/office/drawing/2014/main" val="2749302337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235627118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677867422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021443005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3169241765"/>
                        </a:ext>
                      </a:extLst>
                    </a:gridCol>
                  </a:tblGrid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vi-V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vi-V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vi-V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vi-V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vi-VN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009543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7823086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4500032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9177582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2332351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68929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0829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C05E489-011B-A449-91B7-C5F7E5561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7862094"/>
                  </p:ext>
                </p:extLst>
              </p:nvPr>
            </p:nvGraphicFramePr>
            <p:xfrm>
              <a:off x="2922057" y="1811518"/>
              <a:ext cx="3377651" cy="301272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37743">
                      <a:extLst>
                        <a:ext uri="{9D8B030D-6E8A-4147-A177-3AD203B41FA5}">
                          <a16:colId xmlns:a16="http://schemas.microsoft.com/office/drawing/2014/main" val="2749302337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235627118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677867422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021443005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3169241765"/>
                        </a:ext>
                      </a:extLst>
                    </a:gridCol>
                  </a:tblGrid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24" r="-360345" b="-6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3462" r="-301923" b="-6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9434" r="-196226" b="-6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5385" r="-100000" b="-6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5385" b="-6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009543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24" t="-100000" r="-360345" b="-5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3462" t="-100000" r="-301923" b="-5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9434" t="-100000" r="-196226" b="-5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5385" t="-100000" r="-100000" b="-5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5385" t="-100000" b="-5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7823086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4500032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24" t="-300000" r="-360345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3462" t="-300000" r="-301923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9434" t="-300000" r="-196226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5385" t="-300000" r="-100000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5385" t="-300000" b="-3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9177582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24" t="-400000" r="-360345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3462" t="-400000" r="-301923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9434" t="-400000" r="-196226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5385" t="-400000" r="-100000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5385" t="-400000" b="-2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2332351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24" t="-500000" r="-360345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3462" t="-500000" r="-301923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9434" t="-500000" r="-196226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5385" t="-500000" r="-100000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5385" t="-500000" b="-1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68929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24" t="-600000" r="-360345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5385" t="-600000" r="-100000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0829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Down Arrow 8">
            <a:extLst>
              <a:ext uri="{FF2B5EF4-FFF2-40B4-BE49-F238E27FC236}">
                <a16:creationId xmlns:a16="http://schemas.microsoft.com/office/drawing/2014/main" id="{D9A19175-7840-BA46-824C-4CCCF53C382C}"/>
              </a:ext>
            </a:extLst>
          </p:cNvPr>
          <p:cNvSpPr/>
          <p:nvPr/>
        </p:nvSpPr>
        <p:spPr>
          <a:xfrm>
            <a:off x="2506999" y="1811518"/>
            <a:ext cx="158045" cy="108373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5CFCE-B424-1A46-AFA6-5FA321FD5006}"/>
              </a:ext>
            </a:extLst>
          </p:cNvPr>
          <p:cNvSpPr txBox="1"/>
          <p:nvPr/>
        </p:nvSpPr>
        <p:spPr>
          <a:xfrm>
            <a:off x="1648174" y="2199496"/>
            <a:ext cx="858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Timestep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7332C7-A6C3-594C-A98C-8EBCE147A2B6}"/>
              </a:ext>
            </a:extLst>
          </p:cNvPr>
          <p:cNvSpPr txBox="1"/>
          <p:nvPr/>
        </p:nvSpPr>
        <p:spPr>
          <a:xfrm>
            <a:off x="3587364" y="1268939"/>
            <a:ext cx="2346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Origin-Destination pairs flows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52D2E8-16B0-B848-A27C-D0FDE9DAF09D}"/>
              </a:ext>
            </a:extLst>
          </p:cNvPr>
          <p:cNvSpPr/>
          <p:nvPr/>
        </p:nvSpPr>
        <p:spPr>
          <a:xfrm>
            <a:off x="3671279" y="3004457"/>
            <a:ext cx="636608" cy="1422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45034B-A61A-CF4A-8166-DC725E07D4E0}"/>
              </a:ext>
            </a:extLst>
          </p:cNvPr>
          <p:cNvSpPr txBox="1"/>
          <p:nvPr/>
        </p:nvSpPr>
        <p:spPr>
          <a:xfrm>
            <a:off x="7429500" y="3408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5764D44-3103-E246-AD42-D4A3585AB6DB}"/>
              </a:ext>
            </a:extLst>
          </p:cNvPr>
          <p:cNvSpPr/>
          <p:nvPr/>
        </p:nvSpPr>
        <p:spPr>
          <a:xfrm>
            <a:off x="6782765" y="2662483"/>
            <a:ext cx="1817226" cy="85622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Prediction model</a:t>
            </a:r>
          </a:p>
        </p:txBody>
      </p:sp>
      <p:pic>
        <p:nvPicPr>
          <p:cNvPr id="15" name="Graphic 14" descr="UpwardTrend_LTR">
            <a:extLst>
              <a:ext uri="{FF2B5EF4-FFF2-40B4-BE49-F238E27FC236}">
                <a16:creationId xmlns:a16="http://schemas.microsoft.com/office/drawing/2014/main" id="{9574D401-F623-0643-80F1-5BD4F0754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7096" y="3225027"/>
            <a:ext cx="248958" cy="248958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4CD8D76C-329B-8941-8F8F-4AC20852141F}"/>
              </a:ext>
            </a:extLst>
          </p:cNvPr>
          <p:cNvSpPr/>
          <p:nvPr/>
        </p:nvSpPr>
        <p:spPr>
          <a:xfrm rot="21198815">
            <a:off x="4319131" y="1965459"/>
            <a:ext cx="3248122" cy="996684"/>
          </a:xfrm>
          <a:custGeom>
            <a:avLst/>
            <a:gdLst>
              <a:gd name="connsiteX0" fmla="*/ 0 w 3298785"/>
              <a:gd name="connsiteY0" fmla="*/ 660116 h 660116"/>
              <a:gd name="connsiteX1" fmla="*/ 1516284 w 3298785"/>
              <a:gd name="connsiteY1" fmla="*/ 359 h 660116"/>
              <a:gd name="connsiteX2" fmla="*/ 3298785 w 3298785"/>
              <a:gd name="connsiteY2" fmla="*/ 567519 h 660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8785" h="660116">
                <a:moveTo>
                  <a:pt x="0" y="660116"/>
                </a:moveTo>
                <a:cubicBezTo>
                  <a:pt x="483243" y="337954"/>
                  <a:pt x="966487" y="15792"/>
                  <a:pt x="1516284" y="359"/>
                </a:cubicBezTo>
                <a:cubicBezTo>
                  <a:pt x="2066082" y="-15074"/>
                  <a:pt x="3003631" y="471063"/>
                  <a:pt x="3298785" y="5675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042C66A-493C-D047-BAEF-4DE05EE36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475974"/>
              </p:ext>
            </p:extLst>
          </p:nvPr>
        </p:nvGraphicFramePr>
        <p:xfrm>
          <a:off x="264425" y="5597532"/>
          <a:ext cx="2063364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694">
                  <a:extLst>
                    <a:ext uri="{9D8B030D-6E8A-4147-A177-3AD203B41FA5}">
                      <a16:colId xmlns:a16="http://schemas.microsoft.com/office/drawing/2014/main" val="3913447629"/>
                    </a:ext>
                  </a:extLst>
                </a:gridCol>
                <a:gridCol w="1561670">
                  <a:extLst>
                    <a:ext uri="{9D8B030D-6E8A-4147-A177-3AD203B41FA5}">
                      <a16:colId xmlns:a16="http://schemas.microsoft.com/office/drawing/2014/main" val="2553086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Predicted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698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Measured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283042"/>
                  </a:ext>
                </a:extLst>
              </a:tr>
            </a:tbl>
          </a:graphicData>
        </a:graphic>
      </p:graphicFrame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C73D9D-3D4A-0F4D-B5DF-418D6705D464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A4041511-9410-AC4F-9349-3CFD92F837EF}"/>
              </a:ext>
            </a:extLst>
          </p:cNvPr>
          <p:cNvSpPr/>
          <p:nvPr/>
        </p:nvSpPr>
        <p:spPr>
          <a:xfrm>
            <a:off x="4235669" y="3573517"/>
            <a:ext cx="3468414" cy="1705479"/>
          </a:xfrm>
          <a:custGeom>
            <a:avLst/>
            <a:gdLst>
              <a:gd name="connsiteX0" fmla="*/ 3468414 w 3468414"/>
              <a:gd name="connsiteY0" fmla="*/ 0 h 1705479"/>
              <a:gd name="connsiteX1" fmla="*/ 2322786 w 3468414"/>
              <a:gd name="connsiteY1" fmla="*/ 1650124 h 1705479"/>
              <a:gd name="connsiteX2" fmla="*/ 0 w 3468414"/>
              <a:gd name="connsiteY2" fmla="*/ 1324304 h 1705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8414" h="1705479">
                <a:moveTo>
                  <a:pt x="3468414" y="0"/>
                </a:moveTo>
                <a:cubicBezTo>
                  <a:pt x="3184634" y="714703"/>
                  <a:pt x="2900855" y="1429407"/>
                  <a:pt x="2322786" y="1650124"/>
                </a:cubicBezTo>
                <a:cubicBezTo>
                  <a:pt x="1744717" y="1870841"/>
                  <a:pt x="378372" y="1362842"/>
                  <a:pt x="0" y="1324304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2864A0-C53F-9A44-B574-05ADC4255488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1744717" y="3678621"/>
            <a:ext cx="1926562" cy="36871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A11E765-FD02-604D-B54D-E75303CC2FCA}"/>
              </a:ext>
            </a:extLst>
          </p:cNvPr>
          <p:cNvSpPr txBox="1"/>
          <p:nvPr/>
        </p:nvSpPr>
        <p:spPr>
          <a:xfrm>
            <a:off x="445273" y="3487893"/>
            <a:ext cx="125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frame</a:t>
            </a:r>
          </a:p>
        </p:txBody>
      </p:sp>
    </p:spTree>
    <p:extLst>
      <p:ext uri="{BB962C8B-B14F-4D97-AF65-F5344CB8AC3E}">
        <p14:creationId xmlns:p14="http://schemas.microsoft.com/office/powerpoint/2010/main" val="5290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 animBg="1"/>
      <p:bldP spid="8" grpId="0" animBg="1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515351" cy="876652"/>
          </a:xfrm>
        </p:spPr>
        <p:txBody>
          <a:bodyPr>
            <a:noAutofit/>
          </a:bodyPr>
          <a:lstStyle/>
          <a:p>
            <a:r>
              <a:rPr lang="en-US" sz="2800" dirty="0"/>
              <a:t>Problem description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DF656-CB2E-EB4C-84FE-9A6A37DDAEE6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C05E489-011B-A449-91B7-C5F7E5561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4157817"/>
                  </p:ext>
                </p:extLst>
              </p:nvPr>
            </p:nvGraphicFramePr>
            <p:xfrm>
              <a:off x="2922057" y="1811518"/>
              <a:ext cx="3299885" cy="172155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59977">
                      <a:extLst>
                        <a:ext uri="{9D8B030D-6E8A-4147-A177-3AD203B41FA5}">
                          <a16:colId xmlns:a16="http://schemas.microsoft.com/office/drawing/2014/main" val="2749302337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235627118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677867422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021443005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3169241765"/>
                        </a:ext>
                      </a:extLst>
                    </a:gridCol>
                  </a:tblGrid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009543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7823086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4500032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689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C05E489-011B-A449-91B7-C5F7E5561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4157817"/>
                  </p:ext>
                </p:extLst>
              </p:nvPr>
            </p:nvGraphicFramePr>
            <p:xfrm>
              <a:off x="2922057" y="1811518"/>
              <a:ext cx="3299885" cy="172155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59977">
                      <a:extLst>
                        <a:ext uri="{9D8B030D-6E8A-4147-A177-3AD203B41FA5}">
                          <a16:colId xmlns:a16="http://schemas.microsoft.com/office/drawing/2014/main" val="2749302337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235627118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677867422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021443005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3169241765"/>
                        </a:ext>
                      </a:extLst>
                    </a:gridCol>
                  </a:tblGrid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23" r="-401923" b="-3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23" r="-301923" b="-3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923" r="-201923" b="-3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923" r="-101923" b="-3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1923" r="-1923" b="-30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009543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23" t="-97143" r="-401923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23" t="-97143" r="-301923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923" t="-97143" r="-201923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923" t="-97143" r="-101923" b="-1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1923" t="-97143" r="-1923" b="-19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7823086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4500032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23" t="-302941" r="-4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23" t="-302941" r="-3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923" t="-302941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923" t="-302941" r="-1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1923" t="-302941" r="-1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689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Down Arrow 8">
            <a:extLst>
              <a:ext uri="{FF2B5EF4-FFF2-40B4-BE49-F238E27FC236}">
                <a16:creationId xmlns:a16="http://schemas.microsoft.com/office/drawing/2014/main" id="{D9A19175-7840-BA46-824C-4CCCF53C382C}"/>
              </a:ext>
            </a:extLst>
          </p:cNvPr>
          <p:cNvSpPr/>
          <p:nvPr/>
        </p:nvSpPr>
        <p:spPr>
          <a:xfrm>
            <a:off x="2506999" y="1811518"/>
            <a:ext cx="158045" cy="108373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5CFCE-B424-1A46-AFA6-5FA321FD5006}"/>
              </a:ext>
            </a:extLst>
          </p:cNvPr>
          <p:cNvSpPr txBox="1"/>
          <p:nvPr/>
        </p:nvSpPr>
        <p:spPr>
          <a:xfrm>
            <a:off x="1960054" y="2199496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CE1A97-960A-7E4E-AC7A-224E9B4F7747}"/>
              </a:ext>
            </a:extLst>
          </p:cNvPr>
          <p:cNvSpPr txBox="1"/>
          <p:nvPr/>
        </p:nvSpPr>
        <p:spPr>
          <a:xfrm>
            <a:off x="1155943" y="3157213"/>
            <a:ext cx="1468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Current time step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EB58E4-C8B5-7D45-A9C7-09EE716DF843}"/>
              </a:ext>
            </a:extLst>
          </p:cNvPr>
          <p:cNvSpPr txBox="1"/>
          <p:nvPr/>
        </p:nvSpPr>
        <p:spPr>
          <a:xfrm>
            <a:off x="3587364" y="1268939"/>
            <a:ext cx="2047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Original-Destination pairs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94058E-14E0-3D43-84F2-3751C611E23E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874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515351" cy="876652"/>
          </a:xfrm>
        </p:spPr>
        <p:txBody>
          <a:bodyPr>
            <a:noAutofit/>
          </a:bodyPr>
          <a:lstStyle/>
          <a:p>
            <a:r>
              <a:rPr lang="en-US" sz="2800" dirty="0"/>
              <a:t>Problem description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26DBA-3A7C-1548-A986-AA387AED0F5B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C05E489-011B-A449-91B7-C5F7E5561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9563417"/>
                  </p:ext>
                </p:extLst>
              </p:nvPr>
            </p:nvGraphicFramePr>
            <p:xfrm>
              <a:off x="2922057" y="1811518"/>
              <a:ext cx="3299885" cy="215194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59977">
                      <a:extLst>
                        <a:ext uri="{9D8B030D-6E8A-4147-A177-3AD203B41FA5}">
                          <a16:colId xmlns:a16="http://schemas.microsoft.com/office/drawing/2014/main" val="2749302337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235627118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677867422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021443005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3169241765"/>
                        </a:ext>
                      </a:extLst>
                    </a:gridCol>
                  </a:tblGrid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009543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7823086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4500032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68929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0829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C05E489-011B-A449-91B7-C5F7E5561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9563417"/>
                  </p:ext>
                </p:extLst>
              </p:nvPr>
            </p:nvGraphicFramePr>
            <p:xfrm>
              <a:off x="2922057" y="1811518"/>
              <a:ext cx="3299885" cy="215194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59977">
                      <a:extLst>
                        <a:ext uri="{9D8B030D-6E8A-4147-A177-3AD203B41FA5}">
                          <a16:colId xmlns:a16="http://schemas.microsoft.com/office/drawing/2014/main" val="2749302337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235627118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677867422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021443005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3169241765"/>
                        </a:ext>
                      </a:extLst>
                    </a:gridCol>
                  </a:tblGrid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23" r="-401923" b="-4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23" r="-301923" b="-4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923" r="-201923" b="-4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923" r="-101923" b="-4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1923" r="-1923" b="-4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009543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23" t="-100000" r="-401923" b="-3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23" t="-100000" r="-301923" b="-3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923" t="-100000" r="-201923" b="-3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923" t="-100000" r="-101923" b="-3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1923" t="-100000" r="-1923" b="-3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7823086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4500032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23" t="-302941" r="-401923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23" t="-302941" r="-301923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923" t="-302941" r="-201923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923" t="-302941" r="-101923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1923" t="-302941" r="-1923" b="-10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68929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0829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Down Arrow 8">
            <a:extLst>
              <a:ext uri="{FF2B5EF4-FFF2-40B4-BE49-F238E27FC236}">
                <a16:creationId xmlns:a16="http://schemas.microsoft.com/office/drawing/2014/main" id="{D9A19175-7840-BA46-824C-4CCCF53C382C}"/>
              </a:ext>
            </a:extLst>
          </p:cNvPr>
          <p:cNvSpPr/>
          <p:nvPr/>
        </p:nvSpPr>
        <p:spPr>
          <a:xfrm>
            <a:off x="2506999" y="1811518"/>
            <a:ext cx="158045" cy="108373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5CFCE-B424-1A46-AFA6-5FA321FD5006}"/>
              </a:ext>
            </a:extLst>
          </p:cNvPr>
          <p:cNvSpPr txBox="1"/>
          <p:nvPr/>
        </p:nvSpPr>
        <p:spPr>
          <a:xfrm>
            <a:off x="1960054" y="2199496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6FE96C-A92D-DE43-95FE-7ED413DAA92F}"/>
              </a:ext>
            </a:extLst>
          </p:cNvPr>
          <p:cNvSpPr txBox="1"/>
          <p:nvPr/>
        </p:nvSpPr>
        <p:spPr>
          <a:xfrm>
            <a:off x="1155943" y="3157213"/>
            <a:ext cx="1468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Current time step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D06006-B4AF-014C-BDA5-9C71D37655D0}"/>
              </a:ext>
            </a:extLst>
          </p:cNvPr>
          <p:cNvSpPr txBox="1"/>
          <p:nvPr/>
        </p:nvSpPr>
        <p:spPr>
          <a:xfrm>
            <a:off x="2466358" y="4530829"/>
            <a:ext cx="429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Measurement all the flows are impractical!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0D557D-12DD-F74E-93B8-E566B28891EB}"/>
              </a:ext>
            </a:extLst>
          </p:cNvPr>
          <p:cNvSpPr txBox="1"/>
          <p:nvPr/>
        </p:nvSpPr>
        <p:spPr>
          <a:xfrm>
            <a:off x="3587364" y="1268939"/>
            <a:ext cx="2047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Original-Destination pairs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CF4BBA-C92C-0E40-9C86-6180B72BFF53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166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515351" cy="876652"/>
          </a:xfrm>
        </p:spPr>
        <p:txBody>
          <a:bodyPr>
            <a:noAutofit/>
          </a:bodyPr>
          <a:lstStyle/>
          <a:p>
            <a:r>
              <a:rPr lang="en-US" sz="2800" dirty="0"/>
              <a:t>Problem description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F5B2-1474-AE47-9BF8-A883D80DFEE9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C05E489-011B-A449-91B7-C5F7E5561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073167"/>
                  </p:ext>
                </p:extLst>
              </p:nvPr>
            </p:nvGraphicFramePr>
            <p:xfrm>
              <a:off x="2922057" y="1811518"/>
              <a:ext cx="3299885" cy="215194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59977">
                      <a:extLst>
                        <a:ext uri="{9D8B030D-6E8A-4147-A177-3AD203B41FA5}">
                          <a16:colId xmlns:a16="http://schemas.microsoft.com/office/drawing/2014/main" val="2749302337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235627118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677867422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021443005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3169241765"/>
                        </a:ext>
                      </a:extLst>
                    </a:gridCol>
                  </a:tblGrid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009543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7823086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4500032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68929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0829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C05E489-011B-A449-91B7-C5F7E5561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073167"/>
                  </p:ext>
                </p:extLst>
              </p:nvPr>
            </p:nvGraphicFramePr>
            <p:xfrm>
              <a:off x="2922057" y="1811518"/>
              <a:ext cx="3299885" cy="215194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59977">
                      <a:extLst>
                        <a:ext uri="{9D8B030D-6E8A-4147-A177-3AD203B41FA5}">
                          <a16:colId xmlns:a16="http://schemas.microsoft.com/office/drawing/2014/main" val="2749302337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235627118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677867422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021443005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3169241765"/>
                        </a:ext>
                      </a:extLst>
                    </a:gridCol>
                  </a:tblGrid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23" r="-401923" b="-4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23" r="-301923" b="-4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923" r="-201923" b="-4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923" r="-101923" b="-4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1923" r="-1923" b="-4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009543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23" t="-100000" r="-401923" b="-3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23" t="-100000" r="-301923" b="-3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923" t="-100000" r="-201923" b="-3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923" t="-100000" r="-101923" b="-3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1923" t="-100000" r="-1923" b="-3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7823086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4500032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23" t="-302941" r="-401923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23" t="-302941" r="-301923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923" t="-302941" r="-201923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923" t="-302941" r="-101923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1923" t="-302941" r="-1923" b="-10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68929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23" t="-402941" r="-401923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923" t="-402941" r="-101923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0829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Down Arrow 8">
            <a:extLst>
              <a:ext uri="{FF2B5EF4-FFF2-40B4-BE49-F238E27FC236}">
                <a16:creationId xmlns:a16="http://schemas.microsoft.com/office/drawing/2014/main" id="{D9A19175-7840-BA46-824C-4CCCF53C382C}"/>
              </a:ext>
            </a:extLst>
          </p:cNvPr>
          <p:cNvSpPr/>
          <p:nvPr/>
        </p:nvSpPr>
        <p:spPr>
          <a:xfrm>
            <a:off x="2506999" y="1811518"/>
            <a:ext cx="158045" cy="108373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5CFCE-B424-1A46-AFA6-5FA321FD5006}"/>
              </a:ext>
            </a:extLst>
          </p:cNvPr>
          <p:cNvSpPr txBox="1"/>
          <p:nvPr/>
        </p:nvSpPr>
        <p:spPr>
          <a:xfrm>
            <a:off x="1960054" y="2199496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3DB80-6891-6840-ABC4-545D86F3B74D}"/>
              </a:ext>
            </a:extLst>
          </p:cNvPr>
          <p:cNvSpPr txBox="1"/>
          <p:nvPr/>
        </p:nvSpPr>
        <p:spPr>
          <a:xfrm>
            <a:off x="3587364" y="1268939"/>
            <a:ext cx="2047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Original-Destination pairs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CC61C7-6F1E-034E-9792-78D3116D0924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945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515351" cy="876652"/>
          </a:xfrm>
        </p:spPr>
        <p:txBody>
          <a:bodyPr>
            <a:noAutofit/>
          </a:bodyPr>
          <a:lstStyle/>
          <a:p>
            <a:r>
              <a:rPr lang="en-US" sz="2800" dirty="0"/>
              <a:t>Problem description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945EA-904C-5E4D-8CEA-E8577790EF32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C05E489-011B-A449-91B7-C5F7E5561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8840062"/>
                  </p:ext>
                </p:extLst>
              </p:nvPr>
            </p:nvGraphicFramePr>
            <p:xfrm>
              <a:off x="2922057" y="1811518"/>
              <a:ext cx="3299885" cy="215194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59977">
                      <a:extLst>
                        <a:ext uri="{9D8B030D-6E8A-4147-A177-3AD203B41FA5}">
                          <a16:colId xmlns:a16="http://schemas.microsoft.com/office/drawing/2014/main" val="2749302337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235627118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677867422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021443005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3169241765"/>
                        </a:ext>
                      </a:extLst>
                    </a:gridCol>
                  </a:tblGrid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009543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7823086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4500032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168929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0829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C05E489-011B-A449-91B7-C5F7E5561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8840062"/>
                  </p:ext>
                </p:extLst>
              </p:nvPr>
            </p:nvGraphicFramePr>
            <p:xfrm>
              <a:off x="2922057" y="1811518"/>
              <a:ext cx="3299885" cy="215194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59977">
                      <a:extLst>
                        <a:ext uri="{9D8B030D-6E8A-4147-A177-3AD203B41FA5}">
                          <a16:colId xmlns:a16="http://schemas.microsoft.com/office/drawing/2014/main" val="2749302337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235627118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677867422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021443005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3169241765"/>
                        </a:ext>
                      </a:extLst>
                    </a:gridCol>
                  </a:tblGrid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23" r="-401923" b="-4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23" r="-301923" b="-4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923" r="-201923" b="-4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923" r="-101923" b="-4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1923" r="-1923" b="-4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009543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23" t="-100000" r="-401923" b="-3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23" t="-100000" r="-301923" b="-3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923" t="-100000" r="-201923" b="-3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923" t="-100000" r="-101923" b="-3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1923" t="-100000" r="-1923" b="-3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7823086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4500032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23" t="-302941" r="-401923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923" t="-302941" r="-301923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923" t="-302941" r="-201923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923" t="-302941" r="-101923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1923" t="-302941" r="-1923" b="-10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68929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23" t="-402941" r="-401923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923" t="-402941" r="-101923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0829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Down Arrow 8">
            <a:extLst>
              <a:ext uri="{FF2B5EF4-FFF2-40B4-BE49-F238E27FC236}">
                <a16:creationId xmlns:a16="http://schemas.microsoft.com/office/drawing/2014/main" id="{D9A19175-7840-BA46-824C-4CCCF53C382C}"/>
              </a:ext>
            </a:extLst>
          </p:cNvPr>
          <p:cNvSpPr/>
          <p:nvPr/>
        </p:nvSpPr>
        <p:spPr>
          <a:xfrm>
            <a:off x="2506999" y="1811518"/>
            <a:ext cx="158045" cy="108373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5CFCE-B424-1A46-AFA6-5FA321FD5006}"/>
              </a:ext>
            </a:extLst>
          </p:cNvPr>
          <p:cNvSpPr txBox="1"/>
          <p:nvPr/>
        </p:nvSpPr>
        <p:spPr>
          <a:xfrm>
            <a:off x="1960054" y="2199496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06A5555-E1A7-8442-AEA7-AC3C81E73281}"/>
              </a:ext>
            </a:extLst>
          </p:cNvPr>
          <p:cNvSpPr/>
          <p:nvPr/>
        </p:nvSpPr>
        <p:spPr>
          <a:xfrm>
            <a:off x="6782765" y="2662483"/>
            <a:ext cx="1817226" cy="85622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Prediction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C523A9-3A66-164B-BBC4-8F3CCF60761E}"/>
              </a:ext>
            </a:extLst>
          </p:cNvPr>
          <p:cNvSpPr/>
          <p:nvPr/>
        </p:nvSpPr>
        <p:spPr>
          <a:xfrm>
            <a:off x="3588151" y="2195942"/>
            <a:ext cx="636608" cy="1383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UpwardTrend_LTR">
            <a:extLst>
              <a:ext uri="{FF2B5EF4-FFF2-40B4-BE49-F238E27FC236}">
                <a16:creationId xmlns:a16="http://schemas.microsoft.com/office/drawing/2014/main" id="{894FCDD9-6D5C-CA45-A264-4920FBCA2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7096" y="3225027"/>
            <a:ext cx="248958" cy="248958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79488AFF-1D9E-D34E-90A8-A80E1B3F26DB}"/>
              </a:ext>
            </a:extLst>
          </p:cNvPr>
          <p:cNvSpPr/>
          <p:nvPr/>
        </p:nvSpPr>
        <p:spPr>
          <a:xfrm>
            <a:off x="4236334" y="1967337"/>
            <a:ext cx="3298785" cy="660116"/>
          </a:xfrm>
          <a:custGeom>
            <a:avLst/>
            <a:gdLst>
              <a:gd name="connsiteX0" fmla="*/ 0 w 3298785"/>
              <a:gd name="connsiteY0" fmla="*/ 660116 h 660116"/>
              <a:gd name="connsiteX1" fmla="*/ 1516284 w 3298785"/>
              <a:gd name="connsiteY1" fmla="*/ 359 h 660116"/>
              <a:gd name="connsiteX2" fmla="*/ 3298785 w 3298785"/>
              <a:gd name="connsiteY2" fmla="*/ 567519 h 660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8785" h="660116">
                <a:moveTo>
                  <a:pt x="0" y="660116"/>
                </a:moveTo>
                <a:cubicBezTo>
                  <a:pt x="483243" y="337954"/>
                  <a:pt x="966487" y="15792"/>
                  <a:pt x="1516284" y="359"/>
                </a:cubicBezTo>
                <a:cubicBezTo>
                  <a:pt x="2066082" y="-15074"/>
                  <a:pt x="3003631" y="471063"/>
                  <a:pt x="3298785" y="5675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183391E-35F2-4B4E-A9B5-C1F405A1CCB5}"/>
              </a:ext>
            </a:extLst>
          </p:cNvPr>
          <p:cNvSpPr/>
          <p:nvPr/>
        </p:nvSpPr>
        <p:spPr>
          <a:xfrm>
            <a:off x="3889094" y="3576577"/>
            <a:ext cx="3889093" cy="1080860"/>
          </a:xfrm>
          <a:custGeom>
            <a:avLst/>
            <a:gdLst>
              <a:gd name="connsiteX0" fmla="*/ 3889093 w 3889093"/>
              <a:gd name="connsiteY0" fmla="*/ 0 h 1080860"/>
              <a:gd name="connsiteX1" fmla="*/ 1979271 w 3889093"/>
              <a:gd name="connsiteY1" fmla="*/ 1076446 h 1080860"/>
              <a:gd name="connsiteX2" fmla="*/ 0 w 3889093"/>
              <a:gd name="connsiteY2" fmla="*/ 405114 h 108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9093" h="1080860">
                <a:moveTo>
                  <a:pt x="3889093" y="0"/>
                </a:moveTo>
                <a:cubicBezTo>
                  <a:pt x="3258273" y="504463"/>
                  <a:pt x="2627453" y="1008927"/>
                  <a:pt x="1979271" y="1076446"/>
                </a:cubicBezTo>
                <a:cubicBezTo>
                  <a:pt x="1331089" y="1143965"/>
                  <a:pt x="237281" y="414760"/>
                  <a:pt x="0" y="405114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B1C562-12C9-0340-9073-B2FFDDD2BE4A}"/>
              </a:ext>
            </a:extLst>
          </p:cNvPr>
          <p:cNvSpPr txBox="1"/>
          <p:nvPr/>
        </p:nvSpPr>
        <p:spPr>
          <a:xfrm>
            <a:off x="3587364" y="1268939"/>
            <a:ext cx="2047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Original-Destination pairs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C80857-2277-614C-90ED-6716C425180E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93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5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515351" cy="876652"/>
          </a:xfrm>
        </p:spPr>
        <p:txBody>
          <a:bodyPr>
            <a:noAutofit/>
          </a:bodyPr>
          <a:lstStyle/>
          <a:p>
            <a:r>
              <a:rPr lang="en-US" sz="2800" dirty="0"/>
              <a:t>Semi-recursive prediction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7332C7-A6C3-594C-A98C-8EBCE147A2B6}"/>
              </a:ext>
            </a:extLst>
          </p:cNvPr>
          <p:cNvSpPr txBox="1"/>
          <p:nvPr/>
        </p:nvSpPr>
        <p:spPr>
          <a:xfrm>
            <a:off x="651971" y="1498095"/>
            <a:ext cx="1953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Origin-Destination flows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45034B-A61A-CF4A-8166-DC725E07D4E0}"/>
              </a:ext>
            </a:extLst>
          </p:cNvPr>
          <p:cNvSpPr txBox="1"/>
          <p:nvPr/>
        </p:nvSpPr>
        <p:spPr>
          <a:xfrm>
            <a:off x="7429500" y="3408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042C66A-493C-D047-BAEF-4DE05EE36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544323"/>
              </p:ext>
            </p:extLst>
          </p:nvPr>
        </p:nvGraphicFramePr>
        <p:xfrm>
          <a:off x="628649" y="4340993"/>
          <a:ext cx="1244638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2625">
                  <a:extLst>
                    <a:ext uri="{9D8B030D-6E8A-4147-A177-3AD203B41FA5}">
                      <a16:colId xmlns:a16="http://schemas.microsoft.com/office/drawing/2014/main" val="3913447629"/>
                    </a:ext>
                  </a:extLst>
                </a:gridCol>
                <a:gridCol w="942013">
                  <a:extLst>
                    <a:ext uri="{9D8B030D-6E8A-4147-A177-3AD203B41FA5}">
                      <a16:colId xmlns:a16="http://schemas.microsoft.com/office/drawing/2014/main" val="2553086163"/>
                    </a:ext>
                  </a:extLst>
                </a:gridCol>
              </a:tblGrid>
              <a:tr h="23196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Predicted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698429"/>
                  </a:ext>
                </a:extLst>
              </a:tr>
              <a:tr h="23196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Measured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283042"/>
                  </a:ext>
                </a:extLst>
              </a:tr>
            </a:tbl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7BE465-5378-6A48-BFCE-2A95C40C2BB1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255D99-9EC5-D34F-AF0E-904D26131617}"/>
                  </a:ext>
                </a:extLst>
              </p:cNvPr>
              <p:cNvSpPr txBox="1"/>
              <p:nvPr/>
            </p:nvSpPr>
            <p:spPr>
              <a:xfrm>
                <a:off x="3864358" y="1833032"/>
                <a:ext cx="4226606" cy="1597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255D99-9EC5-D34F-AF0E-904D26131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358" y="1833032"/>
                <a:ext cx="4226606" cy="1597104"/>
              </a:xfrm>
              <a:prstGeom prst="rect">
                <a:avLst/>
              </a:prstGeom>
              <a:blipFill>
                <a:blip r:embed="rId2"/>
                <a:stretch>
                  <a:fillRect l="-23353" t="-125397" b="-141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6DF664-2DB8-9646-AEA7-E67E80BEAE20}"/>
                  </a:ext>
                </a:extLst>
              </p:cNvPr>
              <p:cNvSpPr txBox="1"/>
              <p:nvPr/>
            </p:nvSpPr>
            <p:spPr>
              <a:xfrm>
                <a:off x="3864359" y="1298850"/>
                <a:ext cx="28843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Consider current timestep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6DF664-2DB8-9646-AEA7-E67E80BEA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359" y="1298850"/>
                <a:ext cx="2884379" cy="369332"/>
              </a:xfrm>
              <a:prstGeom prst="rect">
                <a:avLst/>
              </a:prstGeom>
              <a:blipFill>
                <a:blip r:embed="rId3"/>
                <a:stretch>
                  <a:fillRect l="-1316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35727BFA-C712-9644-96EC-917D4744D4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530414"/>
                  </p:ext>
                </p:extLst>
              </p:nvPr>
            </p:nvGraphicFramePr>
            <p:xfrm>
              <a:off x="3055557" y="3674836"/>
              <a:ext cx="5844208" cy="242906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9929">
                      <a:extLst>
                        <a:ext uri="{9D8B030D-6E8A-4147-A177-3AD203B41FA5}">
                          <a16:colId xmlns:a16="http://schemas.microsoft.com/office/drawing/2014/main" val="3324136664"/>
                        </a:ext>
                      </a:extLst>
                    </a:gridCol>
                    <a:gridCol w="4744279">
                      <a:extLst>
                        <a:ext uri="{9D8B030D-6E8A-4147-A177-3AD203B41FA5}">
                          <a16:colId xmlns:a16="http://schemas.microsoft.com/office/drawing/2014/main" val="683092125"/>
                        </a:ext>
                      </a:extLst>
                    </a:gridCol>
                  </a:tblGrid>
                  <a:tr h="26711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𝑁𝑜𝑡𝑎𝑡𝑖𝑜𝑛𝑠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𝐷𝑒𝑠𝑐𝑟𝑖𝑝𝑡𝑖𝑜𝑛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15291133"/>
                      </a:ext>
                    </a:extLst>
                  </a:tr>
                  <a:tr h="2759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Traffic load of flow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16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oMath>
                          </a14:m>
                          <a:endParaRPr lang="en-US" sz="1600" b="0" i="0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22592910"/>
                      </a:ext>
                    </a:extLst>
                  </a:tr>
                  <a:tr h="2759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Observed traffic of flow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16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oMath>
                          </a14:m>
                          <a:endParaRPr lang="en-US" sz="1600" b="0" i="0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85188111"/>
                      </a:ext>
                    </a:extLst>
                  </a:tr>
                  <a:tr h="2759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Predicted traffic of flow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16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𝑗</m:t>
                              </m:r>
                            </m:oMath>
                          </a14:m>
                          <a:endParaRPr lang="en-US" sz="1600" b="0" i="0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85588640"/>
                      </a:ext>
                    </a:extLst>
                  </a:tr>
                  <a:tr h="26711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𝑙</m:t>
                                </m:r>
                              </m:oMath>
                            </m:oMathPara>
                          </a14:m>
                          <a:endParaRPr lang="en-US" sz="16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Number of history data used for prediction.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95138902"/>
                      </a:ext>
                    </a:extLst>
                  </a:tr>
                  <a:tr h="47045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Binary variable.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sz="16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if traffic of flow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16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sz="16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is measured,</a:t>
                          </a:r>
                          <a:r>
                            <a:rPr lang="en-US" sz="1600" b="0" i="0" kern="1200" baseline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16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otherwise.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3906661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35727BFA-C712-9644-96EC-917D4744D4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530414"/>
                  </p:ext>
                </p:extLst>
              </p:nvPr>
            </p:nvGraphicFramePr>
            <p:xfrm>
              <a:off x="3055557" y="3674836"/>
              <a:ext cx="5844208" cy="242906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9929">
                      <a:extLst>
                        <a:ext uri="{9D8B030D-6E8A-4147-A177-3AD203B41FA5}">
                          <a16:colId xmlns:a16="http://schemas.microsoft.com/office/drawing/2014/main" val="3324136664"/>
                        </a:ext>
                      </a:extLst>
                    </a:gridCol>
                    <a:gridCol w="4744279">
                      <a:extLst>
                        <a:ext uri="{9D8B030D-6E8A-4147-A177-3AD203B41FA5}">
                          <a16:colId xmlns:a16="http://schemas.microsoft.com/office/drawing/2014/main" val="683092125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704" r="-431034" b="-625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2" t="-3704" r="-267" b="-6259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5291133"/>
                      </a:ext>
                    </a:extLst>
                  </a:tr>
                  <a:tr h="3860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93333" r="-431034" b="-46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2" t="-93333" r="-267" b="-46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2592910"/>
                      </a:ext>
                    </a:extLst>
                  </a:tr>
                  <a:tr h="3860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87097" r="-431034" b="-348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2" t="-187097" r="-267" b="-3483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5188111"/>
                      </a:ext>
                    </a:extLst>
                  </a:tr>
                  <a:tr h="3860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96667" r="-431034" b="-2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2" t="-296667" r="-267" b="-26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558864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440741" r="-431034" b="-1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Number of history data used for prediction.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95138902"/>
                      </a:ext>
                    </a:extLst>
                  </a:tr>
                  <a:tr h="60045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10638" r="-431034" b="-85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3262" t="-310638" r="-267" b="-85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906661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92BD5617-A9AC-6346-A311-713C466CE7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5600482"/>
                  </p:ext>
                </p:extLst>
              </p:nvPr>
            </p:nvGraphicFramePr>
            <p:xfrm>
              <a:off x="463402" y="1826568"/>
              <a:ext cx="2141796" cy="237967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7808">
                      <a:extLst>
                        <a:ext uri="{9D8B030D-6E8A-4147-A177-3AD203B41FA5}">
                          <a16:colId xmlns:a16="http://schemas.microsoft.com/office/drawing/2014/main" val="2749302337"/>
                        </a:ext>
                      </a:extLst>
                    </a:gridCol>
                    <a:gridCol w="418497">
                      <a:extLst>
                        <a:ext uri="{9D8B030D-6E8A-4147-A177-3AD203B41FA5}">
                          <a16:colId xmlns:a16="http://schemas.microsoft.com/office/drawing/2014/main" val="2235627118"/>
                        </a:ext>
                      </a:extLst>
                    </a:gridCol>
                    <a:gridCol w="418497">
                      <a:extLst>
                        <a:ext uri="{9D8B030D-6E8A-4147-A177-3AD203B41FA5}">
                          <a16:colId xmlns:a16="http://schemas.microsoft.com/office/drawing/2014/main" val="2677867422"/>
                        </a:ext>
                      </a:extLst>
                    </a:gridCol>
                    <a:gridCol w="418497">
                      <a:extLst>
                        <a:ext uri="{9D8B030D-6E8A-4147-A177-3AD203B41FA5}">
                          <a16:colId xmlns:a16="http://schemas.microsoft.com/office/drawing/2014/main" val="2021443005"/>
                        </a:ext>
                      </a:extLst>
                    </a:gridCol>
                    <a:gridCol w="418497">
                      <a:extLst>
                        <a:ext uri="{9D8B030D-6E8A-4147-A177-3AD203B41FA5}">
                          <a16:colId xmlns:a16="http://schemas.microsoft.com/office/drawing/2014/main" val="3169241765"/>
                        </a:ext>
                      </a:extLst>
                    </a:gridCol>
                  </a:tblGrid>
                  <a:tr h="3418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vi-VN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vi-VN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vi-VN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vi-VN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vi-VN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009543"/>
                      </a:ext>
                    </a:extLst>
                  </a:tr>
                  <a:tr h="3397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7823086"/>
                      </a:ext>
                    </a:extLst>
                  </a:tr>
                  <a:tr h="336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4500032"/>
                      </a:ext>
                    </a:extLst>
                  </a:tr>
                  <a:tr h="34157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9177582"/>
                      </a:ext>
                    </a:extLst>
                  </a:tr>
                  <a:tr h="3410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2332351"/>
                      </a:ext>
                    </a:extLst>
                  </a:tr>
                  <a:tr h="3384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68929"/>
                      </a:ext>
                    </a:extLst>
                  </a:tr>
                  <a:tr h="3410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0829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92BD5617-A9AC-6346-A311-713C466CE7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5600482"/>
                  </p:ext>
                </p:extLst>
              </p:nvPr>
            </p:nvGraphicFramePr>
            <p:xfrm>
              <a:off x="463402" y="1826568"/>
              <a:ext cx="2141796" cy="237967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67808">
                      <a:extLst>
                        <a:ext uri="{9D8B030D-6E8A-4147-A177-3AD203B41FA5}">
                          <a16:colId xmlns:a16="http://schemas.microsoft.com/office/drawing/2014/main" val="2749302337"/>
                        </a:ext>
                      </a:extLst>
                    </a:gridCol>
                    <a:gridCol w="418497">
                      <a:extLst>
                        <a:ext uri="{9D8B030D-6E8A-4147-A177-3AD203B41FA5}">
                          <a16:colId xmlns:a16="http://schemas.microsoft.com/office/drawing/2014/main" val="2235627118"/>
                        </a:ext>
                      </a:extLst>
                    </a:gridCol>
                    <a:gridCol w="418497">
                      <a:extLst>
                        <a:ext uri="{9D8B030D-6E8A-4147-A177-3AD203B41FA5}">
                          <a16:colId xmlns:a16="http://schemas.microsoft.com/office/drawing/2014/main" val="2677867422"/>
                        </a:ext>
                      </a:extLst>
                    </a:gridCol>
                    <a:gridCol w="418497">
                      <a:extLst>
                        <a:ext uri="{9D8B030D-6E8A-4147-A177-3AD203B41FA5}">
                          <a16:colId xmlns:a16="http://schemas.microsoft.com/office/drawing/2014/main" val="2021443005"/>
                        </a:ext>
                      </a:extLst>
                    </a:gridCol>
                    <a:gridCol w="418497">
                      <a:extLst>
                        <a:ext uri="{9D8B030D-6E8A-4147-A177-3AD203B41FA5}">
                          <a16:colId xmlns:a16="http://schemas.microsoft.com/office/drawing/2014/main" val="3169241765"/>
                        </a:ext>
                      </a:extLst>
                    </a:gridCol>
                  </a:tblGrid>
                  <a:tr h="3418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703" r="-359459" b="-6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5152" r="-303030" b="-6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8824" r="-194118" b="-6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18182" r="-100000" b="-6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18182" b="-6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009543"/>
                      </a:ext>
                    </a:extLst>
                  </a:tr>
                  <a:tr h="3397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703" t="-100000" r="-359459" b="-5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5152" t="-100000" r="-303030" b="-5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8824" t="-100000" r="-194118" b="-5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18182" t="-100000" r="-100000" b="-5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18182" t="-100000" b="-5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7823086"/>
                      </a:ext>
                    </a:extLst>
                  </a:tr>
                  <a:tr h="336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4500032"/>
                      </a:ext>
                    </a:extLst>
                  </a:tr>
                  <a:tr h="3415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703" t="-300000" r="-359459" b="-3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5152" t="-300000" r="-303030" b="-3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8824" t="-300000" r="-194118" b="-3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18182" t="-300000" r="-100000" b="-3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18182" t="-300000" b="-3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9177582"/>
                      </a:ext>
                    </a:extLst>
                  </a:tr>
                  <a:tr h="3410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703" t="-400000" r="-359459" b="-2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5152" t="-400000" r="-303030" b="-2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8824" t="-400000" r="-194118" b="-2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18182" t="-400000" r="-100000" b="-2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18182" t="-400000" b="-2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2332351"/>
                      </a:ext>
                    </a:extLst>
                  </a:tr>
                  <a:tr h="33847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703" t="-500000" r="-359459" b="-1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15152" t="-500000" r="-303030" b="-1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8824" t="-500000" r="-194118" b="-1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18182" t="-500000" r="-100000" b="-1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18182" t="-500000" b="-1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68929"/>
                      </a:ext>
                    </a:extLst>
                  </a:tr>
                  <a:tr h="3410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703" t="-600000" r="-359459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18182" t="-600000" r="-100000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0829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C6FF4B16-F3B9-9946-84A4-8880D0365F58}"/>
              </a:ext>
            </a:extLst>
          </p:cNvPr>
          <p:cNvSpPr/>
          <p:nvPr/>
        </p:nvSpPr>
        <p:spPr>
          <a:xfrm>
            <a:off x="897692" y="2793076"/>
            <a:ext cx="498846" cy="1122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04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515351" cy="876652"/>
          </a:xfrm>
        </p:spPr>
        <p:txBody>
          <a:bodyPr>
            <a:noAutofit/>
          </a:bodyPr>
          <a:lstStyle/>
          <a:p>
            <a:r>
              <a:rPr lang="en-US" sz="2800" dirty="0"/>
              <a:t>Challenges and Goals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18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7BE465-5378-6A48-BFCE-2A95C40C2BB1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62218E6-ED3D-0F4D-890D-04F5DEA08ECC}"/>
              </a:ext>
            </a:extLst>
          </p:cNvPr>
          <p:cNvSpPr txBox="1"/>
          <p:nvPr/>
        </p:nvSpPr>
        <p:spPr>
          <a:xfrm>
            <a:off x="628648" y="1105698"/>
            <a:ext cx="2265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Accumulative error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3AC0DC-D16D-C24A-B0B3-A0CEBE0B6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5" y="1588617"/>
            <a:ext cx="5657143" cy="1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0CCA34-024D-1C47-9C1E-059D743DF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4" y="3578216"/>
            <a:ext cx="5657143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912899-6AE0-6A45-825A-1B6AB8614C15}"/>
              </a:ext>
            </a:extLst>
          </p:cNvPr>
          <p:cNvSpPr txBox="1"/>
          <p:nvPr/>
        </p:nvSpPr>
        <p:spPr>
          <a:xfrm>
            <a:off x="3240594" y="3329528"/>
            <a:ext cx="1409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Direct Prediction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815257-949F-1F46-B551-27A694EB4E97}"/>
              </a:ext>
            </a:extLst>
          </p:cNvPr>
          <p:cNvSpPr txBox="1"/>
          <p:nvPr/>
        </p:nvSpPr>
        <p:spPr>
          <a:xfrm>
            <a:off x="2924001" y="5224327"/>
            <a:ext cx="2042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Semi-recursive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4866A-7FEF-7F4A-A682-FB3875C751B0}"/>
              </a:ext>
            </a:extLst>
          </p:cNvPr>
          <p:cNvSpPr txBox="1"/>
          <p:nvPr/>
        </p:nvSpPr>
        <p:spPr>
          <a:xfrm>
            <a:off x="628648" y="5892582"/>
            <a:ext cx="3793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Alleviating the accumulate errors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Correcting the imprecise input data</a:t>
            </a:r>
          </a:p>
        </p:txBody>
      </p:sp>
    </p:spTree>
    <p:extLst>
      <p:ext uri="{BB962C8B-B14F-4D97-AF65-F5344CB8AC3E}">
        <p14:creationId xmlns:p14="http://schemas.microsoft.com/office/powerpoint/2010/main" val="1448667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515351" cy="876652"/>
          </a:xfrm>
        </p:spPr>
        <p:txBody>
          <a:bodyPr>
            <a:noAutofit/>
          </a:bodyPr>
          <a:lstStyle/>
          <a:p>
            <a:r>
              <a:rPr lang="en-US" sz="2800" dirty="0"/>
              <a:t>Challenges and Goals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19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7BE465-5378-6A48-BFCE-2A95C40C2BB1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D2A6D16-02C1-7041-B14B-4F987B67C0F7}"/>
              </a:ext>
            </a:extLst>
          </p:cNvPr>
          <p:cNvSpPr txBox="1"/>
          <p:nvPr/>
        </p:nvSpPr>
        <p:spPr>
          <a:xfrm>
            <a:off x="628648" y="1241779"/>
            <a:ext cx="385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Determining the monitored flow 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50631E-44B0-7E49-964C-BFED2CE1D8C4}"/>
              </a:ext>
            </a:extLst>
          </p:cNvPr>
          <p:cNvSpPr txBox="1"/>
          <p:nvPr/>
        </p:nvSpPr>
        <p:spPr>
          <a:xfrm>
            <a:off x="628648" y="5638474"/>
            <a:ext cx="826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Designing a scheme for selecting which flow will be monitored in the next timestep.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29E77341-F2D7-0A43-92B7-C04BC50AAB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6442108"/>
                  </p:ext>
                </p:extLst>
              </p:nvPr>
            </p:nvGraphicFramePr>
            <p:xfrm>
              <a:off x="2922057" y="1811518"/>
              <a:ext cx="3377651" cy="301272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37743">
                      <a:extLst>
                        <a:ext uri="{9D8B030D-6E8A-4147-A177-3AD203B41FA5}">
                          <a16:colId xmlns:a16="http://schemas.microsoft.com/office/drawing/2014/main" val="2749302337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235627118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677867422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021443005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3169241765"/>
                        </a:ext>
                      </a:extLst>
                    </a:gridCol>
                  </a:tblGrid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vi-V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vi-V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vi-V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vi-V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vi-VN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009543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7823086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4500032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9177582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2332351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68929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0829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29E77341-F2D7-0A43-92B7-C04BC50AAB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6442108"/>
                  </p:ext>
                </p:extLst>
              </p:nvPr>
            </p:nvGraphicFramePr>
            <p:xfrm>
              <a:off x="2922057" y="1811518"/>
              <a:ext cx="3377651" cy="301272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37743">
                      <a:extLst>
                        <a:ext uri="{9D8B030D-6E8A-4147-A177-3AD203B41FA5}">
                          <a16:colId xmlns:a16="http://schemas.microsoft.com/office/drawing/2014/main" val="2749302337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235627118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677867422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021443005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3169241765"/>
                        </a:ext>
                      </a:extLst>
                    </a:gridCol>
                  </a:tblGrid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24" r="-360345" b="-6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3462" r="-301923" b="-6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9434" r="-196226" b="-6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5385" r="-100000" b="-6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5385" b="-6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009543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24" t="-100000" r="-360345" b="-5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3462" t="-100000" r="-301923" b="-5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9434" t="-100000" r="-196226" b="-5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5385" t="-100000" r="-100000" b="-5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5385" t="-100000" b="-5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7823086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4500032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24" t="-300000" r="-360345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3462" t="-300000" r="-301923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9434" t="-300000" r="-196226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5385" t="-300000" r="-100000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5385" t="-300000" b="-3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9177582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24" t="-400000" r="-360345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3462" t="-400000" r="-301923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9434" t="-400000" r="-196226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5385" t="-400000" r="-100000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5385" t="-400000" b="-2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2332351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24" t="-500000" r="-360345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3462" t="-500000" r="-301923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9434" t="-500000" r="-196226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5385" t="-500000" r="-100000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5385" t="-500000" b="-1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68929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0829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28346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6652"/>
          </a:xfrm>
        </p:spPr>
        <p:txBody>
          <a:bodyPr>
            <a:normAutofit/>
          </a:bodyPr>
          <a:lstStyle/>
          <a:p>
            <a:r>
              <a:rPr lang="en-US" sz="2800" dirty="0"/>
              <a:t>AGENDA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2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DA9B5F-DC23-3248-936A-B25AA09A53FA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87CA7C-5CDB-C04C-95EC-0F6017C3585F}"/>
              </a:ext>
            </a:extLst>
          </p:cNvPr>
          <p:cNvSpPr txBox="1"/>
          <p:nvPr/>
        </p:nvSpPr>
        <p:spPr>
          <a:xfrm>
            <a:off x="628650" y="1469571"/>
            <a:ext cx="4129272" cy="335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Introduction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Related works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Problem description and goal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Proposed approach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Evaluation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565743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6652"/>
          </a:xfrm>
        </p:spPr>
        <p:txBody>
          <a:bodyPr>
            <a:normAutofit/>
          </a:bodyPr>
          <a:lstStyle/>
          <a:p>
            <a:r>
              <a:rPr lang="en-US" sz="2800" dirty="0"/>
              <a:t>AGENDA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20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DA9B5F-DC23-3248-936A-B25AA09A53FA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87CA7C-5CDB-C04C-95EC-0F6017C3585F}"/>
              </a:ext>
            </a:extLst>
          </p:cNvPr>
          <p:cNvSpPr txBox="1"/>
          <p:nvPr/>
        </p:nvSpPr>
        <p:spPr>
          <a:xfrm>
            <a:off x="628650" y="1469571"/>
            <a:ext cx="3919150" cy="335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Related works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Problem description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Proposed approach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Evaluation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571680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6652"/>
          </a:xfrm>
        </p:spPr>
        <p:txBody>
          <a:bodyPr>
            <a:normAutofit/>
          </a:bodyPr>
          <a:lstStyle/>
          <a:p>
            <a:r>
              <a:rPr lang="en-US" sz="2800" dirty="0"/>
              <a:t>Traffic prediction using Recurrent Neural Network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21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DA9B5F-DC23-3248-936A-B25AA09A53FA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708703F-C921-E044-8B1D-0F08D61601C1}"/>
              </a:ext>
            </a:extLst>
          </p:cNvPr>
          <p:cNvSpPr/>
          <p:nvPr/>
        </p:nvSpPr>
        <p:spPr>
          <a:xfrm>
            <a:off x="2282203" y="3381521"/>
            <a:ext cx="5311671" cy="1870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44BE11-DA54-B54C-AD76-E0AF04BA8775}"/>
              </a:ext>
            </a:extLst>
          </p:cNvPr>
          <p:cNvSpPr/>
          <p:nvPr/>
        </p:nvSpPr>
        <p:spPr>
          <a:xfrm>
            <a:off x="2501572" y="3737754"/>
            <a:ext cx="861848" cy="6831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0DE706-1347-1F4A-9615-326DDE4D9287}"/>
              </a:ext>
            </a:extLst>
          </p:cNvPr>
          <p:cNvSpPr/>
          <p:nvPr/>
        </p:nvSpPr>
        <p:spPr>
          <a:xfrm>
            <a:off x="618447" y="1381435"/>
            <a:ext cx="451945" cy="4099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5A2C54-23E9-8A49-9B20-6C1FC2FE7298}"/>
                  </a:ext>
                </a:extLst>
              </p:cNvPr>
              <p:cNvSpPr txBox="1"/>
              <p:nvPr/>
            </p:nvSpPr>
            <p:spPr>
              <a:xfrm>
                <a:off x="533213" y="1399757"/>
                <a:ext cx="648319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5A2C54-23E9-8A49-9B20-6C1FC2FE7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13" y="1399757"/>
                <a:ext cx="648319" cy="391582"/>
              </a:xfrm>
              <a:prstGeom prst="rect">
                <a:avLst/>
              </a:prstGeom>
              <a:blipFill>
                <a:blip r:embed="rId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314A0330-F2FB-7141-8726-A6E9C8960A9D}"/>
              </a:ext>
            </a:extLst>
          </p:cNvPr>
          <p:cNvSpPr/>
          <p:nvPr/>
        </p:nvSpPr>
        <p:spPr>
          <a:xfrm>
            <a:off x="1077377" y="1381435"/>
            <a:ext cx="451945" cy="4099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B0B57-6326-324B-9A37-D9F4C6A3869D}"/>
              </a:ext>
            </a:extLst>
          </p:cNvPr>
          <p:cNvSpPr txBox="1"/>
          <p:nvPr/>
        </p:nvSpPr>
        <p:spPr>
          <a:xfrm>
            <a:off x="1144177" y="142488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4DB6F5-8B68-5544-A698-AF6DD24D6008}"/>
              </a:ext>
            </a:extLst>
          </p:cNvPr>
          <p:cNvSpPr/>
          <p:nvPr/>
        </p:nvSpPr>
        <p:spPr>
          <a:xfrm>
            <a:off x="1529322" y="1381435"/>
            <a:ext cx="451945" cy="4099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2FB463-86A7-664F-A4BD-796F7315EF25}"/>
                  </a:ext>
                </a:extLst>
              </p:cNvPr>
              <p:cNvSpPr txBox="1"/>
              <p:nvPr/>
            </p:nvSpPr>
            <p:spPr>
              <a:xfrm>
                <a:off x="1453779" y="1399757"/>
                <a:ext cx="607274" cy="385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2FB463-86A7-664F-A4BD-796F7315E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779" y="1399757"/>
                <a:ext cx="607274" cy="3858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4A8A398-5964-FD41-A5A0-1AA2BE4CA54F}"/>
              </a:ext>
            </a:extLst>
          </p:cNvPr>
          <p:cNvSpPr/>
          <p:nvPr/>
        </p:nvSpPr>
        <p:spPr>
          <a:xfrm>
            <a:off x="1988252" y="1381435"/>
            <a:ext cx="451945" cy="4099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793BA1-3AF6-AE49-92C5-86119952FDCB}"/>
                  </a:ext>
                </a:extLst>
              </p:cNvPr>
              <p:cNvSpPr txBox="1"/>
              <p:nvPr/>
            </p:nvSpPr>
            <p:spPr>
              <a:xfrm>
                <a:off x="1921811" y="1405516"/>
                <a:ext cx="579761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793BA1-3AF6-AE49-92C5-86119952F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811" y="1405516"/>
                <a:ext cx="579761" cy="3915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B8A4910-5FAF-B043-B775-EE27A3D529F2}"/>
              </a:ext>
            </a:extLst>
          </p:cNvPr>
          <p:cNvSpPr/>
          <p:nvPr/>
        </p:nvSpPr>
        <p:spPr>
          <a:xfrm>
            <a:off x="2440197" y="1381435"/>
            <a:ext cx="451945" cy="4099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3D3258-3254-8F42-832E-F5A8D8EF07D9}"/>
                  </a:ext>
                </a:extLst>
              </p:cNvPr>
              <p:cNvSpPr txBox="1"/>
              <p:nvPr/>
            </p:nvSpPr>
            <p:spPr>
              <a:xfrm>
                <a:off x="2444435" y="1399757"/>
                <a:ext cx="461408" cy="382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3D3258-3254-8F42-832E-F5A8D8EF0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435" y="1399757"/>
                <a:ext cx="461408" cy="382412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9812AAD5-6547-DA4E-820D-886E35FAD127}"/>
              </a:ext>
            </a:extLst>
          </p:cNvPr>
          <p:cNvSpPr/>
          <p:nvPr/>
        </p:nvSpPr>
        <p:spPr>
          <a:xfrm>
            <a:off x="1155626" y="4747815"/>
            <a:ext cx="451945" cy="4099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66AC718-7779-714E-964D-3C9511DEB735}"/>
                  </a:ext>
                </a:extLst>
              </p:cNvPr>
              <p:cNvSpPr txBox="1"/>
              <p:nvPr/>
            </p:nvSpPr>
            <p:spPr>
              <a:xfrm>
                <a:off x="1070392" y="4766137"/>
                <a:ext cx="648319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66AC718-7779-714E-964D-3C9511DEB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92" y="4766137"/>
                <a:ext cx="648319" cy="391582"/>
              </a:xfrm>
              <a:prstGeom prst="rect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496DBE74-011C-C649-ABB2-A6B0BFA6D036}"/>
              </a:ext>
            </a:extLst>
          </p:cNvPr>
          <p:cNvSpPr/>
          <p:nvPr/>
        </p:nvSpPr>
        <p:spPr>
          <a:xfrm>
            <a:off x="2552896" y="2758052"/>
            <a:ext cx="759200" cy="4099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074908-E1CA-434C-B5CB-AAC1F02A17EB}"/>
                  </a:ext>
                </a:extLst>
              </p:cNvPr>
              <p:cNvSpPr txBox="1"/>
              <p:nvPr/>
            </p:nvSpPr>
            <p:spPr>
              <a:xfrm>
                <a:off x="2469345" y="2776374"/>
                <a:ext cx="872996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074908-E1CA-434C-B5CB-AAC1F02A1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345" y="2776374"/>
                <a:ext cx="872996" cy="391582"/>
              </a:xfrm>
              <a:prstGeom prst="rect">
                <a:avLst/>
              </a:prstGeom>
              <a:blipFill>
                <a:blip r:embed="rId7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FA4FCD-A1CD-1842-A5A7-975B161B1842}"/>
              </a:ext>
            </a:extLst>
          </p:cNvPr>
          <p:cNvCxnSpPr>
            <a:cxnSpLocks/>
          </p:cNvCxnSpPr>
          <p:nvPr/>
        </p:nvCxnSpPr>
        <p:spPr>
          <a:xfrm flipV="1">
            <a:off x="2932496" y="4420927"/>
            <a:ext cx="0" cy="32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539E528-0ABA-5F49-8734-57475CFF3ADA}"/>
              </a:ext>
            </a:extLst>
          </p:cNvPr>
          <p:cNvCxnSpPr>
            <a:cxnSpLocks/>
            <a:stCxn id="5" idx="0"/>
            <a:endCxn id="26" idx="2"/>
          </p:cNvCxnSpPr>
          <p:nvPr/>
        </p:nvCxnSpPr>
        <p:spPr>
          <a:xfrm flipV="1">
            <a:off x="2932496" y="3167956"/>
            <a:ext cx="0" cy="569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44BF566-7C24-2C47-A0EF-427E684D53C0}"/>
              </a:ext>
            </a:extLst>
          </p:cNvPr>
          <p:cNvSpPr/>
          <p:nvPr/>
        </p:nvSpPr>
        <p:spPr>
          <a:xfrm>
            <a:off x="639469" y="4747815"/>
            <a:ext cx="451945" cy="4099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9E4FB3-4C23-7148-A700-8E427A0AE092}"/>
              </a:ext>
            </a:extLst>
          </p:cNvPr>
          <p:cNvSpPr txBox="1"/>
          <p:nvPr/>
        </p:nvSpPr>
        <p:spPr>
          <a:xfrm>
            <a:off x="706269" y="479126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2B60C56-227B-0445-AFE7-F7D45CD9A2FC}"/>
              </a:ext>
            </a:extLst>
          </p:cNvPr>
          <p:cNvCxnSpPr>
            <a:cxnSpLocks/>
          </p:cNvCxnSpPr>
          <p:nvPr/>
        </p:nvCxnSpPr>
        <p:spPr>
          <a:xfrm flipV="1">
            <a:off x="4272051" y="4412341"/>
            <a:ext cx="0" cy="32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3BA5978-858C-3944-AD48-4364B3FEC43D}"/>
              </a:ext>
            </a:extLst>
          </p:cNvPr>
          <p:cNvSpPr/>
          <p:nvPr/>
        </p:nvSpPr>
        <p:spPr>
          <a:xfrm>
            <a:off x="3841127" y="3729168"/>
            <a:ext cx="861848" cy="6831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46948F-692A-E045-AFB2-F3A32179508F}"/>
              </a:ext>
            </a:extLst>
          </p:cNvPr>
          <p:cNvSpPr txBox="1"/>
          <p:nvPr/>
        </p:nvSpPr>
        <p:spPr>
          <a:xfrm>
            <a:off x="4094795" y="271998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450C85D-F358-A143-B96A-CF717B4DA6B1}"/>
              </a:ext>
            </a:extLst>
          </p:cNvPr>
          <p:cNvCxnSpPr>
            <a:cxnSpLocks/>
          </p:cNvCxnSpPr>
          <p:nvPr/>
        </p:nvCxnSpPr>
        <p:spPr>
          <a:xfrm flipV="1">
            <a:off x="4293130" y="3149757"/>
            <a:ext cx="0" cy="569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03D1B6D-332F-D34A-8F41-339C00A361AE}"/>
              </a:ext>
            </a:extLst>
          </p:cNvPr>
          <p:cNvSpPr/>
          <p:nvPr/>
        </p:nvSpPr>
        <p:spPr>
          <a:xfrm>
            <a:off x="3886877" y="2756530"/>
            <a:ext cx="759200" cy="4099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D3AF47C-06AE-B841-820B-80EBBB680061}"/>
              </a:ext>
            </a:extLst>
          </p:cNvPr>
          <p:cNvCxnSpPr>
            <a:cxnSpLocks/>
          </p:cNvCxnSpPr>
          <p:nvPr/>
        </p:nvCxnSpPr>
        <p:spPr>
          <a:xfrm flipV="1">
            <a:off x="5613081" y="4412341"/>
            <a:ext cx="0" cy="32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66DA9F2D-9DAD-1643-A145-7F1F430F8E02}"/>
              </a:ext>
            </a:extLst>
          </p:cNvPr>
          <p:cNvSpPr/>
          <p:nvPr/>
        </p:nvSpPr>
        <p:spPr>
          <a:xfrm>
            <a:off x="5182157" y="3729168"/>
            <a:ext cx="861848" cy="6831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LSTM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2BBE99-ADA3-0D48-8B93-E58D3B56C20C}"/>
                  </a:ext>
                </a:extLst>
              </p:cNvPr>
              <p:cNvSpPr txBox="1"/>
              <p:nvPr/>
            </p:nvSpPr>
            <p:spPr>
              <a:xfrm>
                <a:off x="5380901" y="2758052"/>
                <a:ext cx="466474" cy="382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E2BBE99-ADA3-0D48-8B93-E58D3B56C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901" y="2758052"/>
                <a:ext cx="466474" cy="382412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0067AD0-85C2-914C-B203-9501AFE6AE75}"/>
              </a:ext>
            </a:extLst>
          </p:cNvPr>
          <p:cNvCxnSpPr>
            <a:cxnSpLocks/>
          </p:cNvCxnSpPr>
          <p:nvPr/>
        </p:nvCxnSpPr>
        <p:spPr>
          <a:xfrm flipV="1">
            <a:off x="5634160" y="3149757"/>
            <a:ext cx="0" cy="569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CA9AEF4-2B74-5644-B5F5-73161DDE2592}"/>
              </a:ext>
            </a:extLst>
          </p:cNvPr>
          <p:cNvSpPr/>
          <p:nvPr/>
        </p:nvSpPr>
        <p:spPr>
          <a:xfrm>
            <a:off x="5227907" y="2756530"/>
            <a:ext cx="759200" cy="4099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EBCC63C-0E01-034E-9DA0-B574881E9B33}"/>
              </a:ext>
            </a:extLst>
          </p:cNvPr>
          <p:cNvCxnSpPr>
            <a:cxnSpLocks/>
            <a:stCxn id="62" idx="0"/>
            <a:endCxn id="53" idx="4"/>
          </p:cNvCxnSpPr>
          <p:nvPr/>
        </p:nvCxnSpPr>
        <p:spPr>
          <a:xfrm flipV="1">
            <a:off x="6998973" y="4412341"/>
            <a:ext cx="82" cy="343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2938B94F-73EA-4746-A12D-BED05B18103D}"/>
              </a:ext>
            </a:extLst>
          </p:cNvPr>
          <p:cNvSpPr/>
          <p:nvPr/>
        </p:nvSpPr>
        <p:spPr>
          <a:xfrm>
            <a:off x="6568131" y="3729168"/>
            <a:ext cx="861848" cy="6831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38DD272-CE8B-C843-B1A0-144655F829BA}"/>
              </a:ext>
            </a:extLst>
          </p:cNvPr>
          <p:cNvCxnSpPr>
            <a:cxnSpLocks/>
          </p:cNvCxnSpPr>
          <p:nvPr/>
        </p:nvCxnSpPr>
        <p:spPr>
          <a:xfrm flipV="1">
            <a:off x="7020134" y="3149757"/>
            <a:ext cx="0" cy="569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E2F6BE0-F077-8544-9C27-A6D263EC6A0D}"/>
              </a:ext>
            </a:extLst>
          </p:cNvPr>
          <p:cNvSpPr/>
          <p:nvPr/>
        </p:nvSpPr>
        <p:spPr>
          <a:xfrm>
            <a:off x="6640533" y="2749014"/>
            <a:ext cx="759200" cy="409904"/>
          </a:xfrm>
          <a:prstGeom prst="rect">
            <a:avLst/>
          </a:prstGeom>
          <a:solidFill>
            <a:srgbClr val="EE4D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CE1BE06-9CF4-5847-A4F8-13E278228A94}"/>
              </a:ext>
            </a:extLst>
          </p:cNvPr>
          <p:cNvCxnSpPr/>
          <p:nvPr/>
        </p:nvCxnSpPr>
        <p:spPr>
          <a:xfrm>
            <a:off x="3363420" y="4084320"/>
            <a:ext cx="4665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B0B5D34-F8B3-F840-A187-AA96B1338FA4}"/>
              </a:ext>
            </a:extLst>
          </p:cNvPr>
          <p:cNvCxnSpPr/>
          <p:nvPr/>
        </p:nvCxnSpPr>
        <p:spPr>
          <a:xfrm>
            <a:off x="4702975" y="4079966"/>
            <a:ext cx="4665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60D8E8D-6B10-DE45-AA24-73B43C439320}"/>
              </a:ext>
            </a:extLst>
          </p:cNvPr>
          <p:cNvCxnSpPr/>
          <p:nvPr/>
        </p:nvCxnSpPr>
        <p:spPr>
          <a:xfrm>
            <a:off x="6081715" y="4075612"/>
            <a:ext cx="4665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42D02C9-804B-5444-9824-547F313C71BD}"/>
              </a:ext>
            </a:extLst>
          </p:cNvPr>
          <p:cNvCxnSpPr/>
          <p:nvPr/>
        </p:nvCxnSpPr>
        <p:spPr>
          <a:xfrm>
            <a:off x="2002786" y="4084320"/>
            <a:ext cx="4665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9F5EA249-D520-4348-8C21-D9B6BA4B2A73}"/>
              </a:ext>
            </a:extLst>
          </p:cNvPr>
          <p:cNvSpPr/>
          <p:nvPr/>
        </p:nvSpPr>
        <p:spPr>
          <a:xfrm>
            <a:off x="6773000" y="4755620"/>
            <a:ext cx="451945" cy="4099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C41CB47-EAB9-194F-BF40-C2E71E6AF68D}"/>
                  </a:ext>
                </a:extLst>
              </p:cNvPr>
              <p:cNvSpPr txBox="1"/>
              <p:nvPr/>
            </p:nvSpPr>
            <p:spPr>
              <a:xfrm>
                <a:off x="6734939" y="4777979"/>
                <a:ext cx="461408" cy="382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C41CB47-EAB9-194F-BF40-C2E71E6AF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939" y="4777979"/>
                <a:ext cx="461408" cy="382412"/>
              </a:xfrm>
              <a:prstGeom prst="rect">
                <a:avLst/>
              </a:prstGeom>
              <a:blipFill>
                <a:blip r:embed="rId9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45A7A7A7-8BD1-9547-8633-AC44A8F5E013}"/>
              </a:ext>
            </a:extLst>
          </p:cNvPr>
          <p:cNvSpPr/>
          <p:nvPr/>
        </p:nvSpPr>
        <p:spPr>
          <a:xfrm>
            <a:off x="5388166" y="4742056"/>
            <a:ext cx="451945" cy="4099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65F0255-9BB8-C74A-94BE-7E6B8A8C9005}"/>
                  </a:ext>
                </a:extLst>
              </p:cNvPr>
              <p:cNvSpPr txBox="1"/>
              <p:nvPr/>
            </p:nvSpPr>
            <p:spPr>
              <a:xfrm>
                <a:off x="5321725" y="4766137"/>
                <a:ext cx="579761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65F0255-9BB8-C74A-94BE-7E6B8A8C9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725" y="4766137"/>
                <a:ext cx="579761" cy="3915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BD6A422-4CFD-624B-BBE7-6F7814503875}"/>
                  </a:ext>
                </a:extLst>
              </p:cNvPr>
              <p:cNvSpPr txBox="1"/>
              <p:nvPr/>
            </p:nvSpPr>
            <p:spPr>
              <a:xfrm>
                <a:off x="6677091" y="2758451"/>
                <a:ext cx="686085" cy="385234"/>
              </a:xfrm>
              <a:prstGeom prst="rect">
                <a:avLst/>
              </a:prstGeom>
              <a:solidFill>
                <a:srgbClr val="EE4D54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BD6A422-4CFD-624B-BBE7-6F7814503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091" y="2758451"/>
                <a:ext cx="686085" cy="385234"/>
              </a:xfrm>
              <a:prstGeom prst="rect">
                <a:avLst/>
              </a:prstGeom>
              <a:blipFill>
                <a:blip r:embed="rId11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50744D4B-42E8-DC48-8F4D-C762B7390762}"/>
              </a:ext>
            </a:extLst>
          </p:cNvPr>
          <p:cNvSpPr/>
          <p:nvPr/>
        </p:nvSpPr>
        <p:spPr>
          <a:xfrm>
            <a:off x="3576776" y="1377851"/>
            <a:ext cx="605386" cy="4457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1B79D23-12BA-4844-91B2-6560A4B92655}"/>
                  </a:ext>
                </a:extLst>
              </p:cNvPr>
              <p:cNvSpPr txBox="1"/>
              <p:nvPr/>
            </p:nvSpPr>
            <p:spPr>
              <a:xfrm>
                <a:off x="3613335" y="1387289"/>
                <a:ext cx="547084" cy="385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1B79D23-12BA-4844-91B2-6560A4B92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335" y="1387289"/>
                <a:ext cx="547084" cy="385234"/>
              </a:xfrm>
              <a:prstGeom prst="rect">
                <a:avLst/>
              </a:prstGeom>
              <a:blipFill>
                <a:blip r:embed="rId12"/>
                <a:stretch>
                  <a:fillRect r="-4545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D2B23A-2605-9C45-98CA-94B432B9F829}"/>
              </a:ext>
            </a:extLst>
          </p:cNvPr>
          <p:cNvCxnSpPr/>
          <p:nvPr/>
        </p:nvCxnSpPr>
        <p:spPr>
          <a:xfrm>
            <a:off x="2932496" y="1594022"/>
            <a:ext cx="644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53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91 0 " pathEditMode="relative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91 0 " pathEditMode="relative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0.37118 0.000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59" y="2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22222E-6 L 0.37257 0.00255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8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4" grpId="0" animBg="1"/>
      <p:bldP spid="25" grpId="0"/>
      <p:bldP spid="26" grpId="0" animBg="1"/>
      <p:bldP spid="27" grpId="0"/>
      <p:bldP spid="34" grpId="0" animBg="1"/>
      <p:bldP spid="34" grpId="1" animBg="1"/>
      <p:bldP spid="35" grpId="0"/>
      <p:bldP spid="35" grpId="1"/>
      <p:bldP spid="37" grpId="0" animBg="1"/>
      <p:bldP spid="38" grpId="0"/>
      <p:bldP spid="41" grpId="0" animBg="1"/>
      <p:bldP spid="48" grpId="0" animBg="1"/>
      <p:bldP spid="49" grpId="0"/>
      <p:bldP spid="51" grpId="0" animBg="1"/>
      <p:bldP spid="53" grpId="0" animBg="1"/>
      <p:bldP spid="56" grpId="0" animBg="1"/>
      <p:bldP spid="62" grpId="0" animBg="1"/>
      <p:bldP spid="63" grpId="0"/>
      <p:bldP spid="66" grpId="0" animBg="1"/>
      <p:bldP spid="67" grpId="0"/>
      <p:bldP spid="6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6652"/>
          </a:xfrm>
        </p:spPr>
        <p:txBody>
          <a:bodyPr>
            <a:normAutofit/>
          </a:bodyPr>
          <a:lstStyle/>
          <a:p>
            <a:r>
              <a:rPr lang="en-US" sz="2800" dirty="0"/>
              <a:t>Forward and backward networks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1D55499-0115-0049-89CD-CC8763871F84}" type="slidenum">
              <a:rPr lang="en-US" smtClean="0"/>
              <a:t>22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DA9B5F-DC23-3248-936A-B25AA09A53FA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2C44BE11-DA54-B54C-AD76-E0AF04BA8775}"/>
              </a:ext>
            </a:extLst>
          </p:cNvPr>
          <p:cNvSpPr/>
          <p:nvPr/>
        </p:nvSpPr>
        <p:spPr>
          <a:xfrm>
            <a:off x="1638250" y="4761042"/>
            <a:ext cx="861848" cy="6831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0DE706-1347-1F4A-9615-326DDE4D9287}"/>
              </a:ext>
            </a:extLst>
          </p:cNvPr>
          <p:cNvSpPr/>
          <p:nvPr/>
        </p:nvSpPr>
        <p:spPr>
          <a:xfrm>
            <a:off x="618447" y="1381435"/>
            <a:ext cx="451945" cy="4099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5A2C54-23E9-8A49-9B20-6C1FC2FE7298}"/>
                  </a:ext>
                </a:extLst>
              </p:cNvPr>
              <p:cNvSpPr txBox="1"/>
              <p:nvPr/>
            </p:nvSpPr>
            <p:spPr>
              <a:xfrm>
                <a:off x="533213" y="1399757"/>
                <a:ext cx="648319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5A2C54-23E9-8A49-9B20-6C1FC2FE7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13" y="1399757"/>
                <a:ext cx="648319" cy="391582"/>
              </a:xfrm>
              <a:prstGeom prst="rect">
                <a:avLst/>
              </a:prstGeom>
              <a:blipFill>
                <a:blip r:embed="rId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314A0330-F2FB-7141-8726-A6E9C8960A9D}"/>
              </a:ext>
            </a:extLst>
          </p:cNvPr>
          <p:cNvSpPr/>
          <p:nvPr/>
        </p:nvSpPr>
        <p:spPr>
          <a:xfrm>
            <a:off x="1077377" y="1381435"/>
            <a:ext cx="451945" cy="4099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B0B57-6326-324B-9A37-D9F4C6A3869D}"/>
              </a:ext>
            </a:extLst>
          </p:cNvPr>
          <p:cNvSpPr txBox="1"/>
          <p:nvPr/>
        </p:nvSpPr>
        <p:spPr>
          <a:xfrm>
            <a:off x="1144177" y="142488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4DB6F5-8B68-5544-A698-AF6DD24D6008}"/>
              </a:ext>
            </a:extLst>
          </p:cNvPr>
          <p:cNvSpPr/>
          <p:nvPr/>
        </p:nvSpPr>
        <p:spPr>
          <a:xfrm>
            <a:off x="1529322" y="1381435"/>
            <a:ext cx="451945" cy="4099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2FB463-86A7-664F-A4BD-796F7315EF25}"/>
                  </a:ext>
                </a:extLst>
              </p:cNvPr>
              <p:cNvSpPr txBox="1"/>
              <p:nvPr/>
            </p:nvSpPr>
            <p:spPr>
              <a:xfrm>
                <a:off x="1453779" y="1399757"/>
                <a:ext cx="607274" cy="385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2FB463-86A7-664F-A4BD-796F7315E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779" y="1399757"/>
                <a:ext cx="607274" cy="3858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4A8A398-5964-FD41-A5A0-1AA2BE4CA54F}"/>
              </a:ext>
            </a:extLst>
          </p:cNvPr>
          <p:cNvSpPr/>
          <p:nvPr/>
        </p:nvSpPr>
        <p:spPr>
          <a:xfrm>
            <a:off x="1988252" y="1381435"/>
            <a:ext cx="451945" cy="4099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793BA1-3AF6-AE49-92C5-86119952FDCB}"/>
                  </a:ext>
                </a:extLst>
              </p:cNvPr>
              <p:cNvSpPr txBox="1"/>
              <p:nvPr/>
            </p:nvSpPr>
            <p:spPr>
              <a:xfrm>
                <a:off x="1921811" y="1405516"/>
                <a:ext cx="579761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793BA1-3AF6-AE49-92C5-86119952F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811" y="1405516"/>
                <a:ext cx="579761" cy="3915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BB8A4910-5FAF-B043-B775-EE27A3D529F2}"/>
              </a:ext>
            </a:extLst>
          </p:cNvPr>
          <p:cNvSpPr/>
          <p:nvPr/>
        </p:nvSpPr>
        <p:spPr>
          <a:xfrm>
            <a:off x="2440197" y="1381435"/>
            <a:ext cx="451945" cy="4099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3D3258-3254-8F42-832E-F5A8D8EF07D9}"/>
                  </a:ext>
                </a:extLst>
              </p:cNvPr>
              <p:cNvSpPr txBox="1"/>
              <p:nvPr/>
            </p:nvSpPr>
            <p:spPr>
              <a:xfrm>
                <a:off x="2444435" y="1399757"/>
                <a:ext cx="461408" cy="382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3D3258-3254-8F42-832E-F5A8D8EF0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435" y="1399757"/>
                <a:ext cx="461408" cy="382412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496DBE74-011C-C649-ABB2-A6B0BFA6D036}"/>
              </a:ext>
            </a:extLst>
          </p:cNvPr>
          <p:cNvSpPr/>
          <p:nvPr/>
        </p:nvSpPr>
        <p:spPr>
          <a:xfrm>
            <a:off x="1708106" y="3148112"/>
            <a:ext cx="759200" cy="4099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FA4FCD-A1CD-1842-A5A7-975B161B1842}"/>
              </a:ext>
            </a:extLst>
          </p:cNvPr>
          <p:cNvCxnSpPr>
            <a:cxnSpLocks/>
            <a:stCxn id="75" idx="0"/>
            <a:endCxn id="5" idx="4"/>
          </p:cNvCxnSpPr>
          <p:nvPr/>
        </p:nvCxnSpPr>
        <p:spPr>
          <a:xfrm flipV="1">
            <a:off x="1578231" y="5444215"/>
            <a:ext cx="490943" cy="730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539E528-0ABA-5F49-8734-57475CFF3ADA}"/>
              </a:ext>
            </a:extLst>
          </p:cNvPr>
          <p:cNvCxnSpPr>
            <a:cxnSpLocks/>
            <a:stCxn id="5" idx="0"/>
            <a:endCxn id="26" idx="2"/>
          </p:cNvCxnSpPr>
          <p:nvPr/>
        </p:nvCxnSpPr>
        <p:spPr>
          <a:xfrm flipV="1">
            <a:off x="2069174" y="3558016"/>
            <a:ext cx="18532" cy="1203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2B60C56-227B-0445-AFE7-F7D45CD9A2FC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3392585" y="5438793"/>
            <a:ext cx="507523" cy="689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3BA5978-858C-3944-AD48-4364B3FEC43D}"/>
              </a:ext>
            </a:extLst>
          </p:cNvPr>
          <p:cNvSpPr/>
          <p:nvPr/>
        </p:nvSpPr>
        <p:spPr>
          <a:xfrm>
            <a:off x="3469184" y="4755620"/>
            <a:ext cx="861848" cy="6831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450C85D-F358-A143-B96A-CF717B4DA6B1}"/>
              </a:ext>
            </a:extLst>
          </p:cNvPr>
          <p:cNvCxnSpPr>
            <a:cxnSpLocks/>
            <a:stCxn id="37" idx="0"/>
            <a:endCxn id="41" idx="2"/>
          </p:cNvCxnSpPr>
          <p:nvPr/>
        </p:nvCxnSpPr>
        <p:spPr>
          <a:xfrm flipV="1">
            <a:off x="3900108" y="3558016"/>
            <a:ext cx="12386" cy="1197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03D1B6D-332F-D34A-8F41-339C00A361AE}"/>
              </a:ext>
            </a:extLst>
          </p:cNvPr>
          <p:cNvSpPr/>
          <p:nvPr/>
        </p:nvSpPr>
        <p:spPr>
          <a:xfrm>
            <a:off x="3532894" y="3148112"/>
            <a:ext cx="759200" cy="4099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D3AF47C-06AE-B841-820B-80EBBB680061}"/>
              </a:ext>
            </a:extLst>
          </p:cNvPr>
          <p:cNvCxnSpPr>
            <a:cxnSpLocks/>
            <a:stCxn id="67" idx="0"/>
            <a:endCxn id="48" idx="4"/>
          </p:cNvCxnSpPr>
          <p:nvPr/>
        </p:nvCxnSpPr>
        <p:spPr>
          <a:xfrm flipV="1">
            <a:off x="5224938" y="5439314"/>
            <a:ext cx="379600" cy="702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66DA9F2D-9DAD-1643-A145-7F1F430F8E02}"/>
              </a:ext>
            </a:extLst>
          </p:cNvPr>
          <p:cNvSpPr/>
          <p:nvPr/>
        </p:nvSpPr>
        <p:spPr>
          <a:xfrm>
            <a:off x="5173614" y="4756141"/>
            <a:ext cx="861848" cy="6831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0067AD0-85C2-914C-B203-9501AFE6AE75}"/>
              </a:ext>
            </a:extLst>
          </p:cNvPr>
          <p:cNvCxnSpPr>
            <a:cxnSpLocks/>
            <a:stCxn id="48" idx="0"/>
            <a:endCxn id="51" idx="2"/>
          </p:cNvCxnSpPr>
          <p:nvPr/>
        </p:nvCxnSpPr>
        <p:spPr>
          <a:xfrm flipV="1">
            <a:off x="5604538" y="3511199"/>
            <a:ext cx="11591" cy="1244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CA9AEF4-2B74-5644-B5F5-73161DDE2592}"/>
              </a:ext>
            </a:extLst>
          </p:cNvPr>
          <p:cNvSpPr/>
          <p:nvPr/>
        </p:nvSpPr>
        <p:spPr>
          <a:xfrm>
            <a:off x="5236529" y="3101295"/>
            <a:ext cx="759200" cy="4099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EBCC63C-0E01-034E-9DA0-B574881E9B33}"/>
              </a:ext>
            </a:extLst>
          </p:cNvPr>
          <p:cNvCxnSpPr>
            <a:cxnSpLocks/>
            <a:stCxn id="62" idx="0"/>
            <a:endCxn id="53" idx="4"/>
          </p:cNvCxnSpPr>
          <p:nvPr/>
        </p:nvCxnSpPr>
        <p:spPr>
          <a:xfrm flipV="1">
            <a:off x="7004245" y="5431857"/>
            <a:ext cx="290470" cy="696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2938B94F-73EA-4746-A12D-BED05B18103D}"/>
              </a:ext>
            </a:extLst>
          </p:cNvPr>
          <p:cNvSpPr/>
          <p:nvPr/>
        </p:nvSpPr>
        <p:spPr>
          <a:xfrm>
            <a:off x="6863791" y="4748684"/>
            <a:ext cx="861848" cy="6831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38DD272-CE8B-C843-B1A0-144655F829BA}"/>
              </a:ext>
            </a:extLst>
          </p:cNvPr>
          <p:cNvCxnSpPr>
            <a:cxnSpLocks/>
            <a:stCxn id="53" idx="0"/>
            <a:endCxn id="56" idx="2"/>
          </p:cNvCxnSpPr>
          <p:nvPr/>
        </p:nvCxnSpPr>
        <p:spPr>
          <a:xfrm flipH="1" flipV="1">
            <a:off x="7288501" y="3588485"/>
            <a:ext cx="6214" cy="1160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E2F6BE0-F077-8544-9C27-A6D263EC6A0D}"/>
              </a:ext>
            </a:extLst>
          </p:cNvPr>
          <p:cNvSpPr/>
          <p:nvPr/>
        </p:nvSpPr>
        <p:spPr>
          <a:xfrm>
            <a:off x="6978766" y="3178581"/>
            <a:ext cx="619469" cy="409904"/>
          </a:xfrm>
          <a:prstGeom prst="rect">
            <a:avLst/>
          </a:prstGeom>
          <a:solidFill>
            <a:srgbClr val="EE4D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F5EA249-D520-4348-8C21-D9B6BA4B2A73}"/>
              </a:ext>
            </a:extLst>
          </p:cNvPr>
          <p:cNvSpPr/>
          <p:nvPr/>
        </p:nvSpPr>
        <p:spPr>
          <a:xfrm>
            <a:off x="6778272" y="6128233"/>
            <a:ext cx="451945" cy="4099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C41CB47-EAB9-194F-BF40-C2E71E6AF68D}"/>
                  </a:ext>
                </a:extLst>
              </p:cNvPr>
              <p:cNvSpPr txBox="1"/>
              <p:nvPr/>
            </p:nvSpPr>
            <p:spPr>
              <a:xfrm>
                <a:off x="6740211" y="6150592"/>
                <a:ext cx="461408" cy="382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C41CB47-EAB9-194F-BF40-C2E71E6AF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211" y="6150592"/>
                <a:ext cx="461408" cy="38241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45A7A7A7-8BD1-9547-8633-AC44A8F5E013}"/>
              </a:ext>
            </a:extLst>
          </p:cNvPr>
          <p:cNvSpPr/>
          <p:nvPr/>
        </p:nvSpPr>
        <p:spPr>
          <a:xfrm>
            <a:off x="5001498" y="6117811"/>
            <a:ext cx="451945" cy="4099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65F0255-9BB8-C74A-94BE-7E6B8A8C9005}"/>
                  </a:ext>
                </a:extLst>
              </p:cNvPr>
              <p:cNvSpPr txBox="1"/>
              <p:nvPr/>
            </p:nvSpPr>
            <p:spPr>
              <a:xfrm>
                <a:off x="4935057" y="6141892"/>
                <a:ext cx="579761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65F0255-9BB8-C74A-94BE-7E6B8A8C9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057" y="6141892"/>
                <a:ext cx="579761" cy="391582"/>
              </a:xfrm>
              <a:prstGeom prst="rect">
                <a:avLst/>
              </a:prstGeom>
              <a:blipFill>
                <a:blip r:embed="rId7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BD6A422-4CFD-624B-BBE7-6F7814503875}"/>
                  </a:ext>
                </a:extLst>
              </p:cNvPr>
              <p:cNvSpPr txBox="1"/>
              <p:nvPr/>
            </p:nvSpPr>
            <p:spPr>
              <a:xfrm>
                <a:off x="7015324" y="3188018"/>
                <a:ext cx="686085" cy="385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BD6A422-4CFD-624B-BBE7-6F7814503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324" y="3188018"/>
                <a:ext cx="686085" cy="385234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50744D4B-42E8-DC48-8F4D-C762B7390762}"/>
              </a:ext>
            </a:extLst>
          </p:cNvPr>
          <p:cNvSpPr/>
          <p:nvPr/>
        </p:nvSpPr>
        <p:spPr>
          <a:xfrm>
            <a:off x="3576776" y="1377851"/>
            <a:ext cx="605386" cy="4457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1B79D23-12BA-4844-91B2-6560A4B92655}"/>
                  </a:ext>
                </a:extLst>
              </p:cNvPr>
              <p:cNvSpPr txBox="1"/>
              <p:nvPr/>
            </p:nvSpPr>
            <p:spPr>
              <a:xfrm>
                <a:off x="3613335" y="1387289"/>
                <a:ext cx="547084" cy="385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1B79D23-12BA-4844-91B2-6560A4B92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335" y="1387289"/>
                <a:ext cx="547084" cy="385234"/>
              </a:xfrm>
              <a:prstGeom prst="rect">
                <a:avLst/>
              </a:prstGeom>
              <a:blipFill>
                <a:blip r:embed="rId9"/>
                <a:stretch>
                  <a:fillRect r="-4545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D2B23A-2605-9C45-98CA-94B432B9F829}"/>
              </a:ext>
            </a:extLst>
          </p:cNvPr>
          <p:cNvCxnSpPr/>
          <p:nvPr/>
        </p:nvCxnSpPr>
        <p:spPr>
          <a:xfrm>
            <a:off x="2932496" y="1594022"/>
            <a:ext cx="644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ED561DD5-18E3-2D4A-9A35-878F4222F669}"/>
              </a:ext>
            </a:extLst>
          </p:cNvPr>
          <p:cNvSpPr/>
          <p:nvPr/>
        </p:nvSpPr>
        <p:spPr>
          <a:xfrm>
            <a:off x="3166612" y="6128233"/>
            <a:ext cx="451945" cy="4099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8D44B24-2DBB-CE43-BAF9-A70016D68941}"/>
              </a:ext>
            </a:extLst>
          </p:cNvPr>
          <p:cNvSpPr txBox="1"/>
          <p:nvPr/>
        </p:nvSpPr>
        <p:spPr>
          <a:xfrm>
            <a:off x="3233412" y="617168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912FA08-7D11-1048-A982-0BE2AA5AA697}"/>
              </a:ext>
            </a:extLst>
          </p:cNvPr>
          <p:cNvSpPr/>
          <p:nvPr/>
        </p:nvSpPr>
        <p:spPr>
          <a:xfrm>
            <a:off x="1339305" y="6156287"/>
            <a:ext cx="451945" cy="4099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5A9E3D2-5E63-3546-A5F9-5AB766880384}"/>
                  </a:ext>
                </a:extLst>
              </p:cNvPr>
              <p:cNvSpPr txBox="1"/>
              <p:nvPr/>
            </p:nvSpPr>
            <p:spPr>
              <a:xfrm>
                <a:off x="1254071" y="6174609"/>
                <a:ext cx="648319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5A9E3D2-5E63-3546-A5F9-5AB766880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071" y="6174609"/>
                <a:ext cx="648319" cy="391582"/>
              </a:xfrm>
              <a:prstGeom prst="rect">
                <a:avLst/>
              </a:prstGeom>
              <a:blipFill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>
            <a:extLst>
              <a:ext uri="{FF2B5EF4-FFF2-40B4-BE49-F238E27FC236}">
                <a16:creationId xmlns:a16="http://schemas.microsoft.com/office/drawing/2014/main" id="{286C993D-2A4C-F942-84AE-0DCDB7D2937D}"/>
              </a:ext>
            </a:extLst>
          </p:cNvPr>
          <p:cNvSpPr/>
          <p:nvPr/>
        </p:nvSpPr>
        <p:spPr>
          <a:xfrm>
            <a:off x="770188" y="3889395"/>
            <a:ext cx="861848" cy="6831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9830E839-74AD-1441-8A15-5997C6998831}"/>
              </a:ext>
            </a:extLst>
          </p:cNvPr>
          <p:cNvSpPr/>
          <p:nvPr/>
        </p:nvSpPr>
        <p:spPr>
          <a:xfrm>
            <a:off x="2601122" y="3896330"/>
            <a:ext cx="861848" cy="6831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9E7DBC3-C0E4-1345-95AB-22A3E9401255}"/>
              </a:ext>
            </a:extLst>
          </p:cNvPr>
          <p:cNvSpPr/>
          <p:nvPr/>
        </p:nvSpPr>
        <p:spPr>
          <a:xfrm>
            <a:off x="4305552" y="3896851"/>
            <a:ext cx="861848" cy="6831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LSTM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8E139D4-4281-F945-87BD-CAF3A02D746B}"/>
              </a:ext>
            </a:extLst>
          </p:cNvPr>
          <p:cNvSpPr/>
          <p:nvPr/>
        </p:nvSpPr>
        <p:spPr>
          <a:xfrm>
            <a:off x="5995729" y="3877037"/>
            <a:ext cx="861848" cy="68317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86FC561-1755-384F-B068-06C13BCE36D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144177" y="5102629"/>
            <a:ext cx="494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8E44FBD-43A8-C946-A132-588C2AE189F6}"/>
              </a:ext>
            </a:extLst>
          </p:cNvPr>
          <p:cNvCxnSpPr>
            <a:cxnSpLocks/>
            <a:stCxn id="5" idx="6"/>
            <a:endCxn id="37" idx="2"/>
          </p:cNvCxnSpPr>
          <p:nvPr/>
        </p:nvCxnSpPr>
        <p:spPr>
          <a:xfrm flipV="1">
            <a:off x="2500098" y="5097207"/>
            <a:ext cx="969086" cy="5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E97A0A5-6F84-2F41-A085-04F28A7C8956}"/>
              </a:ext>
            </a:extLst>
          </p:cNvPr>
          <p:cNvCxnSpPr>
            <a:cxnSpLocks/>
            <a:stCxn id="37" idx="6"/>
            <a:endCxn id="48" idx="2"/>
          </p:cNvCxnSpPr>
          <p:nvPr/>
        </p:nvCxnSpPr>
        <p:spPr>
          <a:xfrm>
            <a:off x="4331032" y="5097207"/>
            <a:ext cx="842582" cy="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7F32CC7-919C-DE45-9059-35793B7FC5E8}"/>
              </a:ext>
            </a:extLst>
          </p:cNvPr>
          <p:cNvCxnSpPr>
            <a:cxnSpLocks/>
            <a:stCxn id="48" idx="6"/>
            <a:endCxn id="53" idx="2"/>
          </p:cNvCxnSpPr>
          <p:nvPr/>
        </p:nvCxnSpPr>
        <p:spPr>
          <a:xfrm flipV="1">
            <a:off x="6035462" y="5090271"/>
            <a:ext cx="828329" cy="7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F21FE78-AD9D-4749-92B9-66CB97ECC7C4}"/>
              </a:ext>
            </a:extLst>
          </p:cNvPr>
          <p:cNvCxnSpPr>
            <a:cxnSpLocks/>
            <a:endCxn id="80" idx="6"/>
          </p:cNvCxnSpPr>
          <p:nvPr/>
        </p:nvCxnSpPr>
        <p:spPr>
          <a:xfrm flipH="1">
            <a:off x="6857577" y="4218624"/>
            <a:ext cx="6290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FE245C5-50F4-4046-BE02-1CC331B1CEA2}"/>
              </a:ext>
            </a:extLst>
          </p:cNvPr>
          <p:cNvCxnSpPr>
            <a:cxnSpLocks/>
            <a:stCxn id="80" idx="2"/>
            <a:endCxn id="79" idx="6"/>
          </p:cNvCxnSpPr>
          <p:nvPr/>
        </p:nvCxnSpPr>
        <p:spPr>
          <a:xfrm flipH="1">
            <a:off x="5167400" y="4218624"/>
            <a:ext cx="828329" cy="19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A88D929-FFCD-C343-AC8A-B6526E02D779}"/>
              </a:ext>
            </a:extLst>
          </p:cNvPr>
          <p:cNvCxnSpPr>
            <a:cxnSpLocks/>
            <a:stCxn id="79" idx="2"/>
            <a:endCxn id="78" idx="6"/>
          </p:cNvCxnSpPr>
          <p:nvPr/>
        </p:nvCxnSpPr>
        <p:spPr>
          <a:xfrm flipH="1" flipV="1">
            <a:off x="3462970" y="4237917"/>
            <a:ext cx="842582" cy="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D5CD386-4967-CC44-8369-507C394FD295}"/>
              </a:ext>
            </a:extLst>
          </p:cNvPr>
          <p:cNvCxnSpPr>
            <a:cxnSpLocks/>
            <a:stCxn id="78" idx="2"/>
            <a:endCxn id="77" idx="6"/>
          </p:cNvCxnSpPr>
          <p:nvPr/>
        </p:nvCxnSpPr>
        <p:spPr>
          <a:xfrm flipH="1" flipV="1">
            <a:off x="1632036" y="4230982"/>
            <a:ext cx="969086" cy="6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DB45941-DA2D-F14D-A93C-FA1F17DA8E86}"/>
              </a:ext>
            </a:extLst>
          </p:cNvPr>
          <p:cNvSpPr/>
          <p:nvPr/>
        </p:nvSpPr>
        <p:spPr>
          <a:xfrm>
            <a:off x="827203" y="2497041"/>
            <a:ext cx="759200" cy="4099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05EF34F-C73E-2A40-976E-FB76B1AAE86A}"/>
                  </a:ext>
                </a:extLst>
              </p:cNvPr>
              <p:cNvSpPr txBox="1"/>
              <p:nvPr/>
            </p:nvSpPr>
            <p:spPr>
              <a:xfrm>
                <a:off x="789189" y="2527510"/>
                <a:ext cx="789445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05EF34F-C73E-2A40-976E-FB76B1AAE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89" y="2527510"/>
                <a:ext cx="789445" cy="391582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ectangle 108">
            <a:extLst>
              <a:ext uri="{FF2B5EF4-FFF2-40B4-BE49-F238E27FC236}">
                <a16:creationId xmlns:a16="http://schemas.microsoft.com/office/drawing/2014/main" id="{4C784B7E-70D3-F04F-8092-D878CECBA367}"/>
              </a:ext>
            </a:extLst>
          </p:cNvPr>
          <p:cNvSpPr/>
          <p:nvPr/>
        </p:nvSpPr>
        <p:spPr>
          <a:xfrm>
            <a:off x="2652446" y="2460491"/>
            <a:ext cx="759200" cy="4099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BB9A7BD3-6EE0-BE49-9D1C-4A859ADAB4FE}"/>
              </a:ext>
            </a:extLst>
          </p:cNvPr>
          <p:cNvSpPr/>
          <p:nvPr/>
        </p:nvSpPr>
        <p:spPr>
          <a:xfrm>
            <a:off x="4360366" y="2460491"/>
            <a:ext cx="759200" cy="4099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933DDBB-181F-8E43-B723-4D9134E33F99}"/>
              </a:ext>
            </a:extLst>
          </p:cNvPr>
          <p:cNvSpPr/>
          <p:nvPr/>
        </p:nvSpPr>
        <p:spPr>
          <a:xfrm>
            <a:off x="6110220" y="2527510"/>
            <a:ext cx="619469" cy="4099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7158AC7-A0F9-0544-AA7D-B102DAA52C8E}"/>
                  </a:ext>
                </a:extLst>
              </p:cNvPr>
              <p:cNvSpPr txBox="1"/>
              <p:nvPr/>
            </p:nvSpPr>
            <p:spPr>
              <a:xfrm>
                <a:off x="6146778" y="2536947"/>
                <a:ext cx="686085" cy="385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7158AC7-A0F9-0544-AA7D-B102DAA52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778" y="2536947"/>
                <a:ext cx="686085" cy="385234"/>
              </a:xfrm>
              <a:prstGeom prst="rect">
                <a:avLst/>
              </a:prstGeom>
              <a:blipFill>
                <a:blip r:embed="rId12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25A2A9D-FDAB-504B-8D90-97C496EDF917}"/>
              </a:ext>
            </a:extLst>
          </p:cNvPr>
          <p:cNvCxnSpPr>
            <a:cxnSpLocks/>
            <a:stCxn id="77" idx="0"/>
            <a:endCxn id="106" idx="2"/>
          </p:cNvCxnSpPr>
          <p:nvPr/>
        </p:nvCxnSpPr>
        <p:spPr>
          <a:xfrm flipV="1">
            <a:off x="1201112" y="2906945"/>
            <a:ext cx="5691" cy="982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289BDB4D-6EC2-3C49-82FB-C17185FDB0BE}"/>
              </a:ext>
            </a:extLst>
          </p:cNvPr>
          <p:cNvCxnSpPr>
            <a:cxnSpLocks/>
            <a:stCxn id="78" idx="0"/>
            <a:endCxn id="109" idx="2"/>
          </p:cNvCxnSpPr>
          <p:nvPr/>
        </p:nvCxnSpPr>
        <p:spPr>
          <a:xfrm flipV="1">
            <a:off x="3032046" y="2870395"/>
            <a:ext cx="0" cy="1025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B74016D-2519-124B-AE9C-9EC63E7A79F5}"/>
              </a:ext>
            </a:extLst>
          </p:cNvPr>
          <p:cNvCxnSpPr>
            <a:cxnSpLocks/>
            <a:stCxn id="79" idx="0"/>
            <a:endCxn id="111" idx="2"/>
          </p:cNvCxnSpPr>
          <p:nvPr/>
        </p:nvCxnSpPr>
        <p:spPr>
          <a:xfrm flipV="1">
            <a:off x="4736476" y="2870395"/>
            <a:ext cx="3490" cy="1026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1596504-F335-7142-8401-8F8B3AB5E6CF}"/>
              </a:ext>
            </a:extLst>
          </p:cNvPr>
          <p:cNvCxnSpPr>
            <a:cxnSpLocks/>
            <a:stCxn id="80" idx="0"/>
            <a:endCxn id="112" idx="2"/>
          </p:cNvCxnSpPr>
          <p:nvPr/>
        </p:nvCxnSpPr>
        <p:spPr>
          <a:xfrm flipH="1" flipV="1">
            <a:off x="6419955" y="2937414"/>
            <a:ext cx="6698" cy="93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407D5EF8-5693-AC46-8AA0-6E32F3D19FB5}"/>
                  </a:ext>
                </a:extLst>
              </p:cNvPr>
              <p:cNvSpPr txBox="1"/>
              <p:nvPr/>
            </p:nvSpPr>
            <p:spPr>
              <a:xfrm>
                <a:off x="4448788" y="2472538"/>
                <a:ext cx="686085" cy="385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407D5EF8-5693-AC46-8AA0-6E32F3D19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788" y="2472538"/>
                <a:ext cx="686085" cy="385811"/>
              </a:xfrm>
              <a:prstGeom prst="rect">
                <a:avLst/>
              </a:prstGeom>
              <a:blipFill>
                <a:blip r:embed="rId1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D2EC81A6-BAD9-ED4A-A0AE-57F86AE5A1A7}"/>
              </a:ext>
            </a:extLst>
          </p:cNvPr>
          <p:cNvSpPr txBox="1"/>
          <p:nvPr/>
        </p:nvSpPr>
        <p:spPr>
          <a:xfrm>
            <a:off x="2876187" y="2473141"/>
            <a:ext cx="31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97888FD8-3849-C640-8113-6FC6EB4833A1}"/>
              </a:ext>
            </a:extLst>
          </p:cNvPr>
          <p:cNvCxnSpPr>
            <a:cxnSpLocks/>
            <a:stCxn id="63" idx="0"/>
            <a:endCxn id="80" idx="4"/>
          </p:cNvCxnSpPr>
          <p:nvPr/>
        </p:nvCxnSpPr>
        <p:spPr>
          <a:xfrm flipH="1" flipV="1">
            <a:off x="6426653" y="4560210"/>
            <a:ext cx="544262" cy="1590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6A3402FA-D05C-AB4A-9B8F-264E939E0BE3}"/>
              </a:ext>
            </a:extLst>
          </p:cNvPr>
          <p:cNvCxnSpPr>
            <a:cxnSpLocks/>
            <a:stCxn id="67" idx="0"/>
            <a:endCxn id="79" idx="4"/>
          </p:cNvCxnSpPr>
          <p:nvPr/>
        </p:nvCxnSpPr>
        <p:spPr>
          <a:xfrm flipH="1" flipV="1">
            <a:off x="4736476" y="4580024"/>
            <a:ext cx="488462" cy="1561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7F3DD8DD-3965-154F-BCA7-D51DFA9C8875}"/>
              </a:ext>
            </a:extLst>
          </p:cNvPr>
          <p:cNvCxnSpPr>
            <a:cxnSpLocks/>
            <a:stCxn id="71" idx="0"/>
            <a:endCxn id="78" idx="4"/>
          </p:cNvCxnSpPr>
          <p:nvPr/>
        </p:nvCxnSpPr>
        <p:spPr>
          <a:xfrm flipH="1" flipV="1">
            <a:off x="3032046" y="4579503"/>
            <a:ext cx="360539" cy="1548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C2A60E0F-E99C-CD4A-A76F-4C5D0DB87E60}"/>
              </a:ext>
            </a:extLst>
          </p:cNvPr>
          <p:cNvCxnSpPr>
            <a:cxnSpLocks/>
            <a:stCxn id="74" idx="0"/>
            <a:endCxn id="77" idx="4"/>
          </p:cNvCxnSpPr>
          <p:nvPr/>
        </p:nvCxnSpPr>
        <p:spPr>
          <a:xfrm flipH="1" flipV="1">
            <a:off x="1201112" y="4572568"/>
            <a:ext cx="364166" cy="1583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68DCEB3-3294-5243-B557-73135F2C4248}"/>
                  </a:ext>
                </a:extLst>
              </p:cNvPr>
              <p:cNvSpPr txBox="1"/>
              <p:nvPr/>
            </p:nvSpPr>
            <p:spPr>
              <a:xfrm>
                <a:off x="5377932" y="3113084"/>
                <a:ext cx="466474" cy="3824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68DCEB3-3294-5243-B557-73135F2C4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932" y="3113084"/>
                <a:ext cx="466474" cy="382412"/>
              </a:xfrm>
              <a:prstGeom prst="rect">
                <a:avLst/>
              </a:prstGeom>
              <a:blipFill>
                <a:blip r:embed="rId1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>
            <a:extLst>
              <a:ext uri="{FF2B5EF4-FFF2-40B4-BE49-F238E27FC236}">
                <a16:creationId xmlns:a16="http://schemas.microsoft.com/office/drawing/2014/main" id="{8BB2FE19-666B-7044-B5E6-460F6E36C162}"/>
              </a:ext>
            </a:extLst>
          </p:cNvPr>
          <p:cNvSpPr txBox="1"/>
          <p:nvPr/>
        </p:nvSpPr>
        <p:spPr>
          <a:xfrm>
            <a:off x="3740812" y="311156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29BCDCA-24ED-EA4D-B2E3-B7300CEF4060}"/>
                  </a:ext>
                </a:extLst>
              </p:cNvPr>
              <p:cNvSpPr txBox="1"/>
              <p:nvPr/>
            </p:nvSpPr>
            <p:spPr>
              <a:xfrm>
                <a:off x="1661626" y="3166434"/>
                <a:ext cx="815642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29BCDCA-24ED-EA4D-B2E3-B7300CEF4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626" y="3166434"/>
                <a:ext cx="815642" cy="391582"/>
              </a:xfrm>
              <a:prstGeom prst="rect">
                <a:avLst/>
              </a:prstGeom>
              <a:blipFill>
                <a:blip r:embed="rId1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ectangle 151">
            <a:extLst>
              <a:ext uri="{FF2B5EF4-FFF2-40B4-BE49-F238E27FC236}">
                <a16:creationId xmlns:a16="http://schemas.microsoft.com/office/drawing/2014/main" id="{B1F26168-6682-3F44-95F8-DCD934B1102D}"/>
              </a:ext>
            </a:extLst>
          </p:cNvPr>
          <p:cNvSpPr/>
          <p:nvPr/>
        </p:nvSpPr>
        <p:spPr>
          <a:xfrm>
            <a:off x="7237635" y="6127039"/>
            <a:ext cx="451945" cy="4099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1440F1F-60B5-DF41-9AED-7D60112CD058}"/>
                  </a:ext>
                </a:extLst>
              </p:cNvPr>
              <p:cNvSpPr txBox="1"/>
              <p:nvPr/>
            </p:nvSpPr>
            <p:spPr>
              <a:xfrm>
                <a:off x="7271288" y="616367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C1440F1F-60B5-DF41-9AED-7D60112CD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288" y="6163672"/>
                <a:ext cx="36580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Rectangle 153">
            <a:extLst>
              <a:ext uri="{FF2B5EF4-FFF2-40B4-BE49-F238E27FC236}">
                <a16:creationId xmlns:a16="http://schemas.microsoft.com/office/drawing/2014/main" id="{2ED781D8-38E6-6443-8951-37F3C45C7252}"/>
              </a:ext>
            </a:extLst>
          </p:cNvPr>
          <p:cNvSpPr/>
          <p:nvPr/>
        </p:nvSpPr>
        <p:spPr>
          <a:xfrm>
            <a:off x="5460861" y="6116617"/>
            <a:ext cx="451945" cy="4099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B7080BA6-D4D0-654C-81FA-7F4E29EB4B15}"/>
                  </a:ext>
                </a:extLst>
              </p:cNvPr>
              <p:cNvSpPr txBox="1"/>
              <p:nvPr/>
            </p:nvSpPr>
            <p:spPr>
              <a:xfrm>
                <a:off x="5394420" y="6140698"/>
                <a:ext cx="5797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B7080BA6-D4D0-654C-81FA-7F4E29EB4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420" y="6140698"/>
                <a:ext cx="57976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>
            <a:extLst>
              <a:ext uri="{FF2B5EF4-FFF2-40B4-BE49-F238E27FC236}">
                <a16:creationId xmlns:a16="http://schemas.microsoft.com/office/drawing/2014/main" id="{1F66ABD2-19FA-E642-AF31-61685C22F9E2}"/>
              </a:ext>
            </a:extLst>
          </p:cNvPr>
          <p:cNvSpPr/>
          <p:nvPr/>
        </p:nvSpPr>
        <p:spPr>
          <a:xfrm>
            <a:off x="3611799" y="6127039"/>
            <a:ext cx="451945" cy="4059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8AF2914-B57D-9D41-AACA-DFF434049D41}"/>
              </a:ext>
            </a:extLst>
          </p:cNvPr>
          <p:cNvSpPr/>
          <p:nvPr/>
        </p:nvSpPr>
        <p:spPr>
          <a:xfrm>
            <a:off x="1798668" y="6155093"/>
            <a:ext cx="451945" cy="4099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F0A9F042-A504-1540-A4CE-BACF71EFEA17}"/>
                  </a:ext>
                </a:extLst>
              </p:cNvPr>
              <p:cNvSpPr txBox="1"/>
              <p:nvPr/>
            </p:nvSpPr>
            <p:spPr>
              <a:xfrm>
                <a:off x="1857691" y="6185137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F0A9F042-A504-1540-A4CE-BACF71EFE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691" y="6185137"/>
                <a:ext cx="36580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24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80" grpId="0" animBg="1"/>
      <p:bldP spid="106" grpId="0" animBg="1"/>
      <p:bldP spid="107" grpId="0"/>
      <p:bldP spid="109" grpId="0" animBg="1"/>
      <p:bldP spid="111" grpId="0" animBg="1"/>
      <p:bldP spid="112" grpId="0" animBg="1"/>
      <p:bldP spid="113" grpId="0"/>
      <p:bldP spid="128" grpId="0"/>
      <p:bldP spid="1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5345"/>
            <a:ext cx="7886700" cy="876652"/>
          </a:xfrm>
        </p:spPr>
        <p:txBody>
          <a:bodyPr>
            <a:noAutofit/>
          </a:bodyPr>
          <a:lstStyle/>
          <a:p>
            <a:r>
              <a:rPr lang="en-US" sz="2800" dirty="0"/>
              <a:t>Traffic matrix estimation – A route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E2ED2-69DD-0F48-8031-272680277DAB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23</a:t>
            </a:fld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17E78E-A248-8643-BB1E-53DB65C52CF4}"/>
              </a:ext>
            </a:extLst>
          </p:cNvPr>
          <p:cNvCxnSpPr/>
          <p:nvPr/>
        </p:nvCxnSpPr>
        <p:spPr>
          <a:xfrm>
            <a:off x="372533" y="3714044"/>
            <a:ext cx="8297334" cy="0"/>
          </a:xfrm>
          <a:prstGeom prst="straightConnector1">
            <a:avLst/>
          </a:prstGeom>
          <a:ln w="508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A96089A-3B79-0C49-8E5E-EBBFBD44FAF7}"/>
              </a:ext>
            </a:extLst>
          </p:cNvPr>
          <p:cNvSpPr/>
          <p:nvPr/>
        </p:nvSpPr>
        <p:spPr>
          <a:xfrm>
            <a:off x="1027289" y="3606799"/>
            <a:ext cx="203200" cy="21448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79FF2B-2075-0049-A893-6BC95D2B3568}"/>
              </a:ext>
            </a:extLst>
          </p:cNvPr>
          <p:cNvSpPr txBox="1"/>
          <p:nvPr/>
        </p:nvSpPr>
        <p:spPr>
          <a:xfrm>
            <a:off x="121511" y="1241492"/>
            <a:ext cx="1591083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u="sng" dirty="0"/>
              <a:t>Infocom </a:t>
            </a:r>
            <a:r>
              <a:rPr lang="en-US" sz="1400" dirty="0"/>
              <a:t>[1]</a:t>
            </a:r>
            <a:endParaRPr lang="en-US" b="1" u="sng" dirty="0"/>
          </a:p>
          <a:p>
            <a:r>
              <a:rPr lang="en-US" dirty="0"/>
              <a:t>SDN-related</a:t>
            </a:r>
          </a:p>
          <a:p>
            <a:r>
              <a:rPr lang="en-US" dirty="0"/>
              <a:t>Compressed Sensing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B4551B-D349-C443-A017-F18C7B2CE687}"/>
              </a:ext>
            </a:extLst>
          </p:cNvPr>
          <p:cNvCxnSpPr>
            <a:cxnSpLocks/>
            <a:stCxn id="13" idx="0"/>
            <a:endCxn id="21" idx="2"/>
          </p:cNvCxnSpPr>
          <p:nvPr/>
        </p:nvCxnSpPr>
        <p:spPr>
          <a:xfrm flipH="1" flipV="1">
            <a:off x="917053" y="2441821"/>
            <a:ext cx="211836" cy="116497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260507B2-4A11-9344-856D-D81E4263DD4B}"/>
              </a:ext>
            </a:extLst>
          </p:cNvPr>
          <p:cNvSpPr/>
          <p:nvPr/>
        </p:nvSpPr>
        <p:spPr>
          <a:xfrm>
            <a:off x="3629378" y="3607506"/>
            <a:ext cx="203200" cy="21448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4D2C7C-2C1E-BA4F-A9F1-8D8E82527210}"/>
              </a:ext>
            </a:extLst>
          </p:cNvPr>
          <p:cNvSpPr txBox="1"/>
          <p:nvPr/>
        </p:nvSpPr>
        <p:spPr>
          <a:xfrm>
            <a:off x="1959327" y="1239232"/>
            <a:ext cx="2139245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u="sng" dirty="0"/>
              <a:t>Infocom </a:t>
            </a:r>
            <a:r>
              <a:rPr lang="en-US" sz="1400" dirty="0">
                <a:solidFill>
                  <a:prstClr val="black"/>
                </a:solidFill>
              </a:rPr>
              <a:t>[3]</a:t>
            </a:r>
            <a:endParaRPr lang="en-US" b="1" u="sng" dirty="0"/>
          </a:p>
          <a:p>
            <a:r>
              <a:rPr lang="en-US" dirty="0"/>
              <a:t>SDN-related</a:t>
            </a:r>
          </a:p>
          <a:p>
            <a:r>
              <a:rPr lang="en-US" dirty="0"/>
              <a:t>Compressed Sensing</a:t>
            </a:r>
          </a:p>
          <a:p>
            <a:r>
              <a:rPr lang="en-US" dirty="0"/>
              <a:t>Combine the Aggregated flows and Link Count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D893545-2F32-0546-8802-B96C050CD882}"/>
              </a:ext>
            </a:extLst>
          </p:cNvPr>
          <p:cNvCxnSpPr>
            <a:cxnSpLocks/>
            <a:stCxn id="25" idx="2"/>
            <a:endCxn id="24" idx="1"/>
          </p:cNvCxnSpPr>
          <p:nvPr/>
        </p:nvCxnSpPr>
        <p:spPr>
          <a:xfrm>
            <a:off x="3028950" y="2993558"/>
            <a:ext cx="630186" cy="6453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9ABDC31-6441-BD48-A924-8495B12CA0AF}"/>
              </a:ext>
            </a:extLst>
          </p:cNvPr>
          <p:cNvSpPr/>
          <p:nvPr/>
        </p:nvSpPr>
        <p:spPr>
          <a:xfrm>
            <a:off x="5768624" y="3606798"/>
            <a:ext cx="203200" cy="21448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4FFB5F-B65A-C146-B936-D52AF45F8E68}"/>
              </a:ext>
            </a:extLst>
          </p:cNvPr>
          <p:cNvSpPr txBox="1"/>
          <p:nvPr/>
        </p:nvSpPr>
        <p:spPr>
          <a:xfrm>
            <a:off x="4572000" y="1269294"/>
            <a:ext cx="1399824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u="sng" dirty="0"/>
              <a:t>Infocom</a:t>
            </a:r>
            <a:r>
              <a:rPr lang="en-US" sz="1400" dirty="0">
                <a:solidFill>
                  <a:prstClr val="black"/>
                </a:solidFill>
              </a:rPr>
              <a:t> [5]</a:t>
            </a:r>
            <a:endParaRPr lang="en-US" b="1" u="sng" dirty="0"/>
          </a:p>
          <a:p>
            <a:r>
              <a:rPr lang="en-US" dirty="0"/>
              <a:t>SDN-related</a:t>
            </a:r>
          </a:p>
          <a:p>
            <a:r>
              <a:rPr lang="en-US" dirty="0"/>
              <a:t>Sampling approach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1EEAAC-A0F2-9843-B181-007F9C7D9E6D}"/>
              </a:ext>
            </a:extLst>
          </p:cNvPr>
          <p:cNvSpPr txBox="1"/>
          <p:nvPr/>
        </p:nvSpPr>
        <p:spPr>
          <a:xfrm>
            <a:off x="135725" y="4523940"/>
            <a:ext cx="1591083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vi-VN" b="1" u="sng" dirty="0"/>
              <a:t>ICDCS </a:t>
            </a:r>
            <a:r>
              <a:rPr lang="en-US" sz="1400" dirty="0">
                <a:solidFill>
                  <a:prstClr val="black"/>
                </a:solidFill>
              </a:rPr>
              <a:t>[2]</a:t>
            </a:r>
            <a:endParaRPr lang="en-US" dirty="0"/>
          </a:p>
          <a:p>
            <a:r>
              <a:rPr lang="en-US" dirty="0"/>
              <a:t>SDN-related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F45129B-3965-E848-B7B2-D1CB556D4A53}"/>
              </a:ext>
            </a:extLst>
          </p:cNvPr>
          <p:cNvCxnSpPr>
            <a:cxnSpLocks/>
            <a:stCxn id="35" idx="0"/>
            <a:endCxn id="13" idx="4"/>
          </p:cNvCxnSpPr>
          <p:nvPr/>
        </p:nvCxnSpPr>
        <p:spPr>
          <a:xfrm flipV="1">
            <a:off x="931267" y="3821288"/>
            <a:ext cx="197622" cy="70265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2B6E7E-B067-834F-B5BB-F943601469A8}"/>
              </a:ext>
            </a:extLst>
          </p:cNvPr>
          <p:cNvCxnSpPr>
            <a:cxnSpLocks/>
            <a:stCxn id="32" idx="1"/>
            <a:endCxn id="33" idx="2"/>
          </p:cNvCxnSpPr>
          <p:nvPr/>
        </p:nvCxnSpPr>
        <p:spPr>
          <a:xfrm flipH="1" flipV="1">
            <a:off x="5271912" y="2469623"/>
            <a:ext cx="526470" cy="116858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FB92AA8-0A38-9C41-8870-61FF0807E7B2}"/>
              </a:ext>
            </a:extLst>
          </p:cNvPr>
          <p:cNvSpPr txBox="1"/>
          <p:nvPr/>
        </p:nvSpPr>
        <p:spPr>
          <a:xfrm>
            <a:off x="802517" y="384313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32BF8A-03FF-4D48-9AB6-7A152984CBB1}"/>
              </a:ext>
            </a:extLst>
          </p:cNvPr>
          <p:cNvSpPr txBox="1"/>
          <p:nvPr/>
        </p:nvSpPr>
        <p:spPr>
          <a:xfrm>
            <a:off x="3404606" y="384009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C80B3A-AF70-9C40-B457-868854747AD7}"/>
              </a:ext>
            </a:extLst>
          </p:cNvPr>
          <p:cNvSpPr txBox="1"/>
          <p:nvPr/>
        </p:nvSpPr>
        <p:spPr>
          <a:xfrm>
            <a:off x="5548907" y="384232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2016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6EC9080-63AA-F84D-A354-84EB5DB6B817}"/>
              </a:ext>
            </a:extLst>
          </p:cNvPr>
          <p:cNvSpPr/>
          <p:nvPr/>
        </p:nvSpPr>
        <p:spPr>
          <a:xfrm>
            <a:off x="7734428" y="3606798"/>
            <a:ext cx="203200" cy="21448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CAA80A-6115-E44F-951C-77799937BAC1}"/>
              </a:ext>
            </a:extLst>
          </p:cNvPr>
          <p:cNvSpPr txBox="1"/>
          <p:nvPr/>
        </p:nvSpPr>
        <p:spPr>
          <a:xfrm>
            <a:off x="5942066" y="4541773"/>
            <a:ext cx="2190045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u="sng" dirty="0"/>
              <a:t>Journals:</a:t>
            </a:r>
            <a:r>
              <a:rPr lang="en-US" sz="1400" dirty="0">
                <a:solidFill>
                  <a:prstClr val="black"/>
                </a:solidFill>
              </a:rPr>
              <a:t> [7]</a:t>
            </a:r>
            <a:endParaRPr lang="en-US" b="1" u="sng" dirty="0"/>
          </a:p>
          <a:p>
            <a:r>
              <a:rPr lang="en-US" dirty="0"/>
              <a:t>Traffic Matrix estimation based on deep learning and probabilistic model 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6F1CCF1-B9A9-DB44-B33E-08C44F5A6CE7}"/>
              </a:ext>
            </a:extLst>
          </p:cNvPr>
          <p:cNvCxnSpPr>
            <a:cxnSpLocks/>
            <a:stCxn id="54" idx="0"/>
            <a:endCxn id="32" idx="5"/>
          </p:cNvCxnSpPr>
          <p:nvPr/>
        </p:nvCxnSpPr>
        <p:spPr>
          <a:xfrm flipH="1" flipV="1">
            <a:off x="5942066" y="3789876"/>
            <a:ext cx="1095023" cy="75189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853F672-B62C-C04E-9F3F-DB9DBA869AE6}"/>
              </a:ext>
            </a:extLst>
          </p:cNvPr>
          <p:cNvSpPr txBox="1"/>
          <p:nvPr/>
        </p:nvSpPr>
        <p:spPr>
          <a:xfrm>
            <a:off x="7509656" y="384009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2017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34F7BD-6E61-F043-AE00-7ADD63D187A1}"/>
              </a:ext>
            </a:extLst>
          </p:cNvPr>
          <p:cNvSpPr txBox="1"/>
          <p:nvPr/>
        </p:nvSpPr>
        <p:spPr>
          <a:xfrm>
            <a:off x="6612213" y="1276974"/>
            <a:ext cx="1903137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u="sng" dirty="0"/>
              <a:t>Infocom 2017</a:t>
            </a:r>
            <a:r>
              <a:rPr lang="en-US" sz="1400" dirty="0">
                <a:solidFill>
                  <a:prstClr val="black"/>
                </a:solidFill>
              </a:rPr>
              <a:t> [8]</a:t>
            </a:r>
            <a:endParaRPr lang="en-US" b="1" u="sng" dirty="0"/>
          </a:p>
          <a:p>
            <a:r>
              <a:rPr lang="en-US" dirty="0"/>
              <a:t>Tensor completion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C3E85A1-B7D9-1D4E-9E18-9D8F6FC43E9F}"/>
              </a:ext>
            </a:extLst>
          </p:cNvPr>
          <p:cNvCxnSpPr>
            <a:cxnSpLocks/>
            <a:stCxn id="48" idx="0"/>
            <a:endCxn id="61" idx="2"/>
          </p:cNvCxnSpPr>
          <p:nvPr/>
        </p:nvCxnSpPr>
        <p:spPr>
          <a:xfrm flipH="1" flipV="1">
            <a:off x="7563782" y="2200304"/>
            <a:ext cx="272246" cy="140649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396312D-26B3-3444-AC2E-9A84DF188176}"/>
              </a:ext>
            </a:extLst>
          </p:cNvPr>
          <p:cNvSpPr txBox="1"/>
          <p:nvPr/>
        </p:nvSpPr>
        <p:spPr>
          <a:xfrm>
            <a:off x="2018055" y="4523900"/>
            <a:ext cx="1495777" cy="1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u="sng" dirty="0"/>
              <a:t>Infocom </a:t>
            </a:r>
            <a:r>
              <a:rPr lang="en-US" sz="1400" dirty="0">
                <a:solidFill>
                  <a:prstClr val="black"/>
                </a:solidFill>
              </a:rPr>
              <a:t>[4]</a:t>
            </a:r>
            <a:endParaRPr lang="en-US" b="1" u="sng" dirty="0"/>
          </a:p>
          <a:p>
            <a:r>
              <a:rPr lang="en-US" dirty="0"/>
              <a:t>Matrix Completion</a:t>
            </a:r>
          </a:p>
          <a:p>
            <a:r>
              <a:rPr lang="en-US" dirty="0"/>
              <a:t>Sampling Approach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B9ECB94-8E4C-874C-82A9-CB8AC33DAECD}"/>
              </a:ext>
            </a:extLst>
          </p:cNvPr>
          <p:cNvCxnSpPr>
            <a:cxnSpLocks/>
            <a:endCxn id="44" idx="0"/>
          </p:cNvCxnSpPr>
          <p:nvPr/>
        </p:nvCxnSpPr>
        <p:spPr>
          <a:xfrm flipH="1">
            <a:off x="2765944" y="3789876"/>
            <a:ext cx="863434" cy="73402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0AB55A2-5D2F-8E45-AD81-10015FA9EA9B}"/>
              </a:ext>
            </a:extLst>
          </p:cNvPr>
          <p:cNvSpPr txBox="1"/>
          <p:nvPr/>
        </p:nvSpPr>
        <p:spPr>
          <a:xfrm>
            <a:off x="4080352" y="4523900"/>
            <a:ext cx="1352471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u="sng" dirty="0"/>
              <a:t>Infocom</a:t>
            </a:r>
            <a:r>
              <a:rPr lang="en-US" sz="1400" dirty="0">
                <a:solidFill>
                  <a:prstClr val="black"/>
                </a:solidFill>
              </a:rPr>
              <a:t> [6]</a:t>
            </a:r>
            <a:endParaRPr lang="en-US" b="1" u="sng" dirty="0"/>
          </a:p>
          <a:p>
            <a:r>
              <a:rPr lang="en-US" dirty="0"/>
              <a:t>Tensor-completion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96AD8A4-D96A-5E40-9A2F-54107FF18D22}"/>
              </a:ext>
            </a:extLst>
          </p:cNvPr>
          <p:cNvCxnSpPr>
            <a:cxnSpLocks/>
            <a:stCxn id="32" idx="3"/>
            <a:endCxn id="63" idx="0"/>
          </p:cNvCxnSpPr>
          <p:nvPr/>
        </p:nvCxnSpPr>
        <p:spPr>
          <a:xfrm flipH="1">
            <a:off x="4756588" y="3789876"/>
            <a:ext cx="1041794" cy="73402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978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515351" cy="876652"/>
          </a:xfrm>
        </p:spPr>
        <p:txBody>
          <a:bodyPr>
            <a:noAutofit/>
          </a:bodyPr>
          <a:lstStyle/>
          <a:p>
            <a:r>
              <a:rPr lang="en-US" sz="2800" dirty="0"/>
              <a:t>Traffic Matrix estimation: </a:t>
            </a:r>
            <a:br>
              <a:rPr lang="en-US" sz="2800" dirty="0"/>
            </a:br>
            <a:r>
              <a:rPr lang="en-US" sz="2800" dirty="0"/>
              <a:t>From network tomography to matrix completion problems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82BED-4C1B-7340-9D3B-F5688854B9AE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1D3625-2129-0D48-8B20-F4284D935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61" y="1975556"/>
            <a:ext cx="3161967" cy="19363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4A2F11-A08C-CB4A-AA47-56C492E3F3FD}"/>
                  </a:ext>
                </a:extLst>
              </p:cNvPr>
              <p:cNvSpPr txBox="1"/>
              <p:nvPr/>
            </p:nvSpPr>
            <p:spPr>
              <a:xfrm>
                <a:off x="4342338" y="1478844"/>
                <a:ext cx="4404860" cy="25303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4A2F11-A08C-CB4A-AA47-56C492E3F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338" y="1478844"/>
                <a:ext cx="4404860" cy="25303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9C49E0-B2FF-F349-B8DF-2832DD8B62AC}"/>
              </a:ext>
            </a:extLst>
          </p:cNvPr>
          <p:cNvCxnSpPr/>
          <p:nvPr/>
        </p:nvCxnSpPr>
        <p:spPr>
          <a:xfrm flipH="1">
            <a:off x="767644" y="3307644"/>
            <a:ext cx="889706" cy="121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890CB0-6C35-984E-8ED1-488CE90E95E8}"/>
              </a:ext>
            </a:extLst>
          </p:cNvPr>
          <p:cNvSpPr txBox="1"/>
          <p:nvPr/>
        </p:nvSpPr>
        <p:spPr>
          <a:xfrm>
            <a:off x="192422" y="4537306"/>
            <a:ext cx="1150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 count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30AE53-0005-4049-BE03-8F8D23768F03}"/>
              </a:ext>
            </a:extLst>
          </p:cNvPr>
          <p:cNvCxnSpPr>
            <a:cxnSpLocks/>
          </p:cNvCxnSpPr>
          <p:nvPr/>
        </p:nvCxnSpPr>
        <p:spPr>
          <a:xfrm flipH="1">
            <a:off x="3862998" y="4411775"/>
            <a:ext cx="498612" cy="656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56A528-55BA-BC4C-9E50-E3338E93FD48}"/>
              </a:ext>
            </a:extLst>
          </p:cNvPr>
          <p:cNvSpPr txBox="1"/>
          <p:nvPr/>
        </p:nvSpPr>
        <p:spPr>
          <a:xfrm>
            <a:off x="3041106" y="5154438"/>
            <a:ext cx="1643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Vector of traffic</a:t>
            </a:r>
          </a:p>
          <a:p>
            <a:pPr algn="ctr"/>
            <a:r>
              <a:rPr lang="en-US" dirty="0"/>
              <a:t> measured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D0FF3-18DB-D548-AF92-92D6640F0DC8}"/>
              </a:ext>
            </a:extLst>
          </p:cNvPr>
          <p:cNvCxnSpPr>
            <a:cxnSpLocks/>
          </p:cNvCxnSpPr>
          <p:nvPr/>
        </p:nvCxnSpPr>
        <p:spPr>
          <a:xfrm flipH="1">
            <a:off x="6115050" y="4411775"/>
            <a:ext cx="342900" cy="494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049FEB9-B8F6-F84E-9AF5-43FB799AF0DB}"/>
              </a:ext>
            </a:extLst>
          </p:cNvPr>
          <p:cNvSpPr txBox="1"/>
          <p:nvPr/>
        </p:nvSpPr>
        <p:spPr>
          <a:xfrm>
            <a:off x="5326133" y="4998085"/>
            <a:ext cx="1564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Routing matrix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02D439-B0C8-FA4F-80EE-F78549C0D851}"/>
              </a:ext>
            </a:extLst>
          </p:cNvPr>
          <p:cNvCxnSpPr>
            <a:cxnSpLocks/>
          </p:cNvCxnSpPr>
          <p:nvPr/>
        </p:nvCxnSpPr>
        <p:spPr>
          <a:xfrm flipH="1">
            <a:off x="8011581" y="4537306"/>
            <a:ext cx="154992" cy="645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93E7418-5D99-A54D-9101-A72FE1CE4619}"/>
              </a:ext>
            </a:extLst>
          </p:cNvPr>
          <p:cNvSpPr txBox="1"/>
          <p:nvPr/>
        </p:nvSpPr>
        <p:spPr>
          <a:xfrm>
            <a:off x="7371644" y="5347331"/>
            <a:ext cx="158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 of flows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0D58E8-36A2-8F4F-8476-C2057403EEC1}"/>
                  </a:ext>
                </a:extLst>
              </p:cNvPr>
              <p:cNvSpPr txBox="1"/>
              <p:nvPr/>
            </p:nvSpPr>
            <p:spPr>
              <a:xfrm>
                <a:off x="4368807" y="4009151"/>
                <a:ext cx="989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0D58E8-36A2-8F4F-8476-C2057403E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07" y="4009151"/>
                <a:ext cx="98911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308D85-CC49-4749-8CEA-2C94663860D1}"/>
                  </a:ext>
                </a:extLst>
              </p:cNvPr>
              <p:cNvSpPr txBox="1"/>
              <p:nvPr/>
            </p:nvSpPr>
            <p:spPr>
              <a:xfrm>
                <a:off x="6045817" y="4009151"/>
                <a:ext cx="9979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308D85-CC49-4749-8CEA-2C9466386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817" y="4009151"/>
                <a:ext cx="99790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4BB5B0-08A9-F344-A31D-0DD3D3BF9C9A}"/>
                  </a:ext>
                </a:extLst>
              </p:cNvPr>
              <p:cNvSpPr txBox="1"/>
              <p:nvPr/>
            </p:nvSpPr>
            <p:spPr>
              <a:xfrm>
                <a:off x="7731612" y="4009152"/>
                <a:ext cx="9282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4BB5B0-08A9-F344-A31D-0DD3D3BF9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612" y="4009152"/>
                <a:ext cx="928203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8130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515351" cy="876652"/>
          </a:xfrm>
        </p:spPr>
        <p:txBody>
          <a:bodyPr>
            <a:noAutofit/>
          </a:bodyPr>
          <a:lstStyle/>
          <a:p>
            <a:r>
              <a:rPr lang="en-US" sz="2800" dirty="0"/>
              <a:t>Time Series Prediction strategies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3595C-710D-EA4D-85AA-8A8DCFA7C0CC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25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CB4C85-3A0B-F84E-B11F-DAC1BCA9EED6}"/>
              </a:ext>
            </a:extLst>
          </p:cNvPr>
          <p:cNvCxnSpPr/>
          <p:nvPr/>
        </p:nvCxnSpPr>
        <p:spPr>
          <a:xfrm>
            <a:off x="4432182" y="1241779"/>
            <a:ext cx="0" cy="4653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C10FCCF-0FE3-A240-A3B6-F780D1CC3E69}"/>
              </a:ext>
            </a:extLst>
          </p:cNvPr>
          <p:cNvSpPr txBox="1"/>
          <p:nvPr/>
        </p:nvSpPr>
        <p:spPr>
          <a:xfrm>
            <a:off x="1191271" y="1551008"/>
            <a:ext cx="1813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 prediction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682891-6BB0-2F47-8774-421154465A82}"/>
              </a:ext>
            </a:extLst>
          </p:cNvPr>
          <p:cNvSpPr txBox="1"/>
          <p:nvPr/>
        </p:nvSpPr>
        <p:spPr>
          <a:xfrm>
            <a:off x="5867350" y="1551008"/>
            <a:ext cx="214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Recursive prediction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20FBE1-AE79-9548-AB2F-65E5ABE8E6D7}"/>
                  </a:ext>
                </a:extLst>
              </p:cNvPr>
              <p:cNvSpPr txBox="1"/>
              <p:nvPr/>
            </p:nvSpPr>
            <p:spPr>
              <a:xfrm>
                <a:off x="624111" y="2419109"/>
                <a:ext cx="2931379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−1,  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20FBE1-AE79-9548-AB2F-65E5ABE8E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1" y="2419109"/>
                <a:ext cx="2931379" cy="381515"/>
              </a:xfrm>
              <a:prstGeom prst="rect">
                <a:avLst/>
              </a:prstGeom>
              <a:blipFill>
                <a:blip r:embed="rId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6948FB-4D3A-194C-A3B4-65130FCEF143}"/>
                  </a:ext>
                </a:extLst>
              </p:cNvPr>
              <p:cNvSpPr txBox="1"/>
              <p:nvPr/>
            </p:nvSpPr>
            <p:spPr>
              <a:xfrm>
                <a:off x="624111" y="2996018"/>
                <a:ext cx="3150991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6948FB-4D3A-194C-A3B4-65130FCEF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1" y="2996018"/>
                <a:ext cx="3150991" cy="381515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28A7F6D2-2592-E14D-B991-CE98F5B2FD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1789388"/>
                  </p:ext>
                </p:extLst>
              </p:nvPr>
            </p:nvGraphicFramePr>
            <p:xfrm>
              <a:off x="197865" y="4001676"/>
              <a:ext cx="2573440" cy="38461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43360">
                      <a:extLst>
                        <a:ext uri="{9D8B030D-6E8A-4147-A177-3AD203B41FA5}">
                          <a16:colId xmlns:a16="http://schemas.microsoft.com/office/drawing/2014/main" val="3478374865"/>
                        </a:ext>
                      </a:extLst>
                    </a:gridCol>
                    <a:gridCol w="643360">
                      <a:extLst>
                        <a:ext uri="{9D8B030D-6E8A-4147-A177-3AD203B41FA5}">
                          <a16:colId xmlns:a16="http://schemas.microsoft.com/office/drawing/2014/main" val="1573454917"/>
                        </a:ext>
                      </a:extLst>
                    </a:gridCol>
                    <a:gridCol w="643360">
                      <a:extLst>
                        <a:ext uri="{9D8B030D-6E8A-4147-A177-3AD203B41FA5}">
                          <a16:colId xmlns:a16="http://schemas.microsoft.com/office/drawing/2014/main" val="2236505823"/>
                        </a:ext>
                      </a:extLst>
                    </a:gridCol>
                    <a:gridCol w="643360">
                      <a:extLst>
                        <a:ext uri="{9D8B030D-6E8A-4147-A177-3AD203B41FA5}">
                          <a16:colId xmlns:a16="http://schemas.microsoft.com/office/drawing/2014/main" val="2261667262"/>
                        </a:ext>
                      </a:extLst>
                    </a:gridCol>
                  </a:tblGrid>
                  <a:tr h="3846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vi-VN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1400" b="0" dirty="0"/>
                            <a:t>…</a:t>
                          </a:r>
                          <a14:m>
                            <m:oMath xmlns:m="http://schemas.openxmlformats.org/officeDocument/2006/math">
                              <m:r>
                                <a:rPr lang="vi-VN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vi-VN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19470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28A7F6D2-2592-E14D-B991-CE98F5B2FD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1789388"/>
                  </p:ext>
                </p:extLst>
              </p:nvPr>
            </p:nvGraphicFramePr>
            <p:xfrm>
              <a:off x="197865" y="4001676"/>
              <a:ext cx="2573440" cy="38461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43360">
                      <a:extLst>
                        <a:ext uri="{9D8B030D-6E8A-4147-A177-3AD203B41FA5}">
                          <a16:colId xmlns:a16="http://schemas.microsoft.com/office/drawing/2014/main" val="3478374865"/>
                        </a:ext>
                      </a:extLst>
                    </a:gridCol>
                    <a:gridCol w="643360">
                      <a:extLst>
                        <a:ext uri="{9D8B030D-6E8A-4147-A177-3AD203B41FA5}">
                          <a16:colId xmlns:a16="http://schemas.microsoft.com/office/drawing/2014/main" val="1573454917"/>
                        </a:ext>
                      </a:extLst>
                    </a:gridCol>
                    <a:gridCol w="643360">
                      <a:extLst>
                        <a:ext uri="{9D8B030D-6E8A-4147-A177-3AD203B41FA5}">
                          <a16:colId xmlns:a16="http://schemas.microsoft.com/office/drawing/2014/main" val="2236505823"/>
                        </a:ext>
                      </a:extLst>
                    </a:gridCol>
                    <a:gridCol w="643360">
                      <a:extLst>
                        <a:ext uri="{9D8B030D-6E8A-4147-A177-3AD203B41FA5}">
                          <a16:colId xmlns:a16="http://schemas.microsoft.com/office/drawing/2014/main" val="2261667262"/>
                        </a:ext>
                      </a:extLst>
                    </a:gridCol>
                  </a:tblGrid>
                  <a:tr h="3846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961" t="-6452" r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961" t="-6452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961" t="-6452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1961" t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194701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1BE74573-A4E9-8A41-8C6F-25222A027A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5386452"/>
                  </p:ext>
                </p:extLst>
              </p:nvPr>
            </p:nvGraphicFramePr>
            <p:xfrm>
              <a:off x="2886527" y="4008561"/>
              <a:ext cx="64897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48970">
                      <a:extLst>
                        <a:ext uri="{9D8B030D-6E8A-4147-A177-3AD203B41FA5}">
                          <a16:colId xmlns:a16="http://schemas.microsoft.com/office/drawing/2014/main" val="317800388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vi-VN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63033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1BE74573-A4E9-8A41-8C6F-25222A027A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5386452"/>
                  </p:ext>
                </p:extLst>
              </p:nvPr>
            </p:nvGraphicFramePr>
            <p:xfrm>
              <a:off x="2886527" y="4008561"/>
              <a:ext cx="64897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48970">
                      <a:extLst>
                        <a:ext uri="{9D8B030D-6E8A-4147-A177-3AD203B41FA5}">
                          <a16:colId xmlns:a16="http://schemas.microsoft.com/office/drawing/2014/main" val="317800388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923" t="-3333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63033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2508F291-9C42-2C41-B5F4-FDE6F5F639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1419437"/>
                  </p:ext>
                </p:extLst>
              </p:nvPr>
            </p:nvGraphicFramePr>
            <p:xfrm>
              <a:off x="816555" y="4632704"/>
              <a:ext cx="2573440" cy="38461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43360">
                      <a:extLst>
                        <a:ext uri="{9D8B030D-6E8A-4147-A177-3AD203B41FA5}">
                          <a16:colId xmlns:a16="http://schemas.microsoft.com/office/drawing/2014/main" val="3478374865"/>
                        </a:ext>
                      </a:extLst>
                    </a:gridCol>
                    <a:gridCol w="643360">
                      <a:extLst>
                        <a:ext uri="{9D8B030D-6E8A-4147-A177-3AD203B41FA5}">
                          <a16:colId xmlns:a16="http://schemas.microsoft.com/office/drawing/2014/main" val="1573454917"/>
                        </a:ext>
                      </a:extLst>
                    </a:gridCol>
                    <a:gridCol w="643360">
                      <a:extLst>
                        <a:ext uri="{9D8B030D-6E8A-4147-A177-3AD203B41FA5}">
                          <a16:colId xmlns:a16="http://schemas.microsoft.com/office/drawing/2014/main" val="2236505823"/>
                        </a:ext>
                      </a:extLst>
                    </a:gridCol>
                    <a:gridCol w="643360">
                      <a:extLst>
                        <a:ext uri="{9D8B030D-6E8A-4147-A177-3AD203B41FA5}">
                          <a16:colId xmlns:a16="http://schemas.microsoft.com/office/drawing/2014/main" val="2261667262"/>
                        </a:ext>
                      </a:extLst>
                    </a:gridCol>
                  </a:tblGrid>
                  <a:tr h="3846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vi-VN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1400" b="0" dirty="0"/>
                            <a:t>…</a:t>
                          </a:r>
                          <a14:m>
                            <m:oMath xmlns:m="http://schemas.openxmlformats.org/officeDocument/2006/math">
                              <m:r>
                                <a:rPr lang="vi-VN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vi-VN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19470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2508F291-9C42-2C41-B5F4-FDE6F5F639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1419437"/>
                  </p:ext>
                </p:extLst>
              </p:nvPr>
            </p:nvGraphicFramePr>
            <p:xfrm>
              <a:off x="816555" y="4632704"/>
              <a:ext cx="2573440" cy="38461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43360">
                      <a:extLst>
                        <a:ext uri="{9D8B030D-6E8A-4147-A177-3AD203B41FA5}">
                          <a16:colId xmlns:a16="http://schemas.microsoft.com/office/drawing/2014/main" val="3478374865"/>
                        </a:ext>
                      </a:extLst>
                    </a:gridCol>
                    <a:gridCol w="643360">
                      <a:extLst>
                        <a:ext uri="{9D8B030D-6E8A-4147-A177-3AD203B41FA5}">
                          <a16:colId xmlns:a16="http://schemas.microsoft.com/office/drawing/2014/main" val="1573454917"/>
                        </a:ext>
                      </a:extLst>
                    </a:gridCol>
                    <a:gridCol w="643360">
                      <a:extLst>
                        <a:ext uri="{9D8B030D-6E8A-4147-A177-3AD203B41FA5}">
                          <a16:colId xmlns:a16="http://schemas.microsoft.com/office/drawing/2014/main" val="2236505823"/>
                        </a:ext>
                      </a:extLst>
                    </a:gridCol>
                    <a:gridCol w="643360">
                      <a:extLst>
                        <a:ext uri="{9D8B030D-6E8A-4147-A177-3AD203B41FA5}">
                          <a16:colId xmlns:a16="http://schemas.microsoft.com/office/drawing/2014/main" val="2261667262"/>
                        </a:ext>
                      </a:extLst>
                    </a:gridCol>
                  </a:tblGrid>
                  <a:tr h="3846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961" t="-6250" r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1961" t="-6250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6000" t="-6250" r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00000" t="-6250" r="-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194701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E8AB8175-F037-294A-B5F1-BBB63F98D6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2804073"/>
                  </p:ext>
                </p:extLst>
              </p:nvPr>
            </p:nvGraphicFramePr>
            <p:xfrm>
              <a:off x="3505217" y="4639589"/>
              <a:ext cx="64897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48970">
                      <a:extLst>
                        <a:ext uri="{9D8B030D-6E8A-4147-A177-3AD203B41FA5}">
                          <a16:colId xmlns:a16="http://schemas.microsoft.com/office/drawing/2014/main" val="317800388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vi-VN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63033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E8AB8175-F037-294A-B5F1-BBB63F98D6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2804073"/>
                  </p:ext>
                </p:extLst>
              </p:nvPr>
            </p:nvGraphicFramePr>
            <p:xfrm>
              <a:off x="3505217" y="4639589"/>
              <a:ext cx="64897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48970">
                      <a:extLst>
                        <a:ext uri="{9D8B030D-6E8A-4147-A177-3AD203B41FA5}">
                          <a16:colId xmlns:a16="http://schemas.microsoft.com/office/drawing/2014/main" val="317800388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923" t="-3333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63033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07F164-339B-1B46-A808-0A02A08982C5}"/>
                  </a:ext>
                </a:extLst>
              </p:cNvPr>
              <p:cNvSpPr txBox="1"/>
              <p:nvPr/>
            </p:nvSpPr>
            <p:spPr>
              <a:xfrm>
                <a:off x="4925700" y="2499962"/>
                <a:ext cx="2938690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−1,  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07F164-339B-1B46-A808-0A02A0898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700" y="2499962"/>
                <a:ext cx="2938690" cy="381515"/>
              </a:xfrm>
              <a:prstGeom prst="rect">
                <a:avLst/>
              </a:prstGeom>
              <a:blipFill>
                <a:blip r:embed="rId8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CFFE452-4822-B241-AA15-B871863064E2}"/>
                  </a:ext>
                </a:extLst>
              </p:cNvPr>
              <p:cNvSpPr txBox="1"/>
              <p:nvPr/>
            </p:nvSpPr>
            <p:spPr>
              <a:xfrm>
                <a:off x="4925700" y="3076871"/>
                <a:ext cx="3193631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CFFE452-4822-B241-AA15-B87186306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700" y="3076871"/>
                <a:ext cx="3193631" cy="381515"/>
              </a:xfrm>
              <a:prstGeom prst="rect">
                <a:avLst/>
              </a:prstGeom>
              <a:blipFill>
                <a:blip r:embed="rId9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46A4E6C3-B9FD-1F46-AD9D-87B81BA67F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8127573"/>
                  </p:ext>
                </p:extLst>
              </p:nvPr>
            </p:nvGraphicFramePr>
            <p:xfrm>
              <a:off x="4499454" y="4082529"/>
              <a:ext cx="2573440" cy="38461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43360">
                      <a:extLst>
                        <a:ext uri="{9D8B030D-6E8A-4147-A177-3AD203B41FA5}">
                          <a16:colId xmlns:a16="http://schemas.microsoft.com/office/drawing/2014/main" val="3478374865"/>
                        </a:ext>
                      </a:extLst>
                    </a:gridCol>
                    <a:gridCol w="643360">
                      <a:extLst>
                        <a:ext uri="{9D8B030D-6E8A-4147-A177-3AD203B41FA5}">
                          <a16:colId xmlns:a16="http://schemas.microsoft.com/office/drawing/2014/main" val="1573454917"/>
                        </a:ext>
                      </a:extLst>
                    </a:gridCol>
                    <a:gridCol w="643360">
                      <a:extLst>
                        <a:ext uri="{9D8B030D-6E8A-4147-A177-3AD203B41FA5}">
                          <a16:colId xmlns:a16="http://schemas.microsoft.com/office/drawing/2014/main" val="2236505823"/>
                        </a:ext>
                      </a:extLst>
                    </a:gridCol>
                    <a:gridCol w="643360">
                      <a:extLst>
                        <a:ext uri="{9D8B030D-6E8A-4147-A177-3AD203B41FA5}">
                          <a16:colId xmlns:a16="http://schemas.microsoft.com/office/drawing/2014/main" val="2261667262"/>
                        </a:ext>
                      </a:extLst>
                    </a:gridCol>
                  </a:tblGrid>
                  <a:tr h="3846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vi-VN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1400" b="0" dirty="0"/>
                            <a:t>…</a:t>
                          </a:r>
                          <a14:m>
                            <m:oMath xmlns:m="http://schemas.openxmlformats.org/officeDocument/2006/math">
                              <m:r>
                                <a:rPr lang="vi-VN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vi-VN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19470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46A4E6C3-B9FD-1F46-AD9D-87B81BA67F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8127573"/>
                  </p:ext>
                </p:extLst>
              </p:nvPr>
            </p:nvGraphicFramePr>
            <p:xfrm>
              <a:off x="4499454" y="4082529"/>
              <a:ext cx="2573440" cy="38461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43360">
                      <a:extLst>
                        <a:ext uri="{9D8B030D-6E8A-4147-A177-3AD203B41FA5}">
                          <a16:colId xmlns:a16="http://schemas.microsoft.com/office/drawing/2014/main" val="3478374865"/>
                        </a:ext>
                      </a:extLst>
                    </a:gridCol>
                    <a:gridCol w="643360">
                      <a:extLst>
                        <a:ext uri="{9D8B030D-6E8A-4147-A177-3AD203B41FA5}">
                          <a16:colId xmlns:a16="http://schemas.microsoft.com/office/drawing/2014/main" val="1573454917"/>
                        </a:ext>
                      </a:extLst>
                    </a:gridCol>
                    <a:gridCol w="643360">
                      <a:extLst>
                        <a:ext uri="{9D8B030D-6E8A-4147-A177-3AD203B41FA5}">
                          <a16:colId xmlns:a16="http://schemas.microsoft.com/office/drawing/2014/main" val="2236505823"/>
                        </a:ext>
                      </a:extLst>
                    </a:gridCol>
                    <a:gridCol w="643360">
                      <a:extLst>
                        <a:ext uri="{9D8B030D-6E8A-4147-A177-3AD203B41FA5}">
                          <a16:colId xmlns:a16="http://schemas.microsoft.com/office/drawing/2014/main" val="2261667262"/>
                        </a:ext>
                      </a:extLst>
                    </a:gridCol>
                  </a:tblGrid>
                  <a:tr h="3846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961" t="-6452" r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1961" t="-6452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6000" t="-6452" r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300000" t="-6452" r="-19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194701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5D1C1C48-BB77-6F4C-8566-137FA4833F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3072971"/>
                  </p:ext>
                </p:extLst>
              </p:nvPr>
            </p:nvGraphicFramePr>
            <p:xfrm>
              <a:off x="7188116" y="4089414"/>
              <a:ext cx="64897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48970">
                      <a:extLst>
                        <a:ext uri="{9D8B030D-6E8A-4147-A177-3AD203B41FA5}">
                          <a16:colId xmlns:a16="http://schemas.microsoft.com/office/drawing/2014/main" val="317800388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vi-VN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63033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5D1C1C48-BB77-6F4C-8566-137FA4833F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3072971"/>
                  </p:ext>
                </p:extLst>
              </p:nvPr>
            </p:nvGraphicFramePr>
            <p:xfrm>
              <a:off x="7188116" y="4089414"/>
              <a:ext cx="64897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48970">
                      <a:extLst>
                        <a:ext uri="{9D8B030D-6E8A-4147-A177-3AD203B41FA5}">
                          <a16:colId xmlns:a16="http://schemas.microsoft.com/office/drawing/2014/main" val="317800388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t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63033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7772E26E-9F65-5544-A0F8-25A8D7644B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0388904"/>
                  </p:ext>
                </p:extLst>
              </p:nvPr>
            </p:nvGraphicFramePr>
            <p:xfrm>
              <a:off x="5118144" y="4713557"/>
              <a:ext cx="2573440" cy="38461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43360">
                      <a:extLst>
                        <a:ext uri="{9D8B030D-6E8A-4147-A177-3AD203B41FA5}">
                          <a16:colId xmlns:a16="http://schemas.microsoft.com/office/drawing/2014/main" val="3478374865"/>
                        </a:ext>
                      </a:extLst>
                    </a:gridCol>
                    <a:gridCol w="643360">
                      <a:extLst>
                        <a:ext uri="{9D8B030D-6E8A-4147-A177-3AD203B41FA5}">
                          <a16:colId xmlns:a16="http://schemas.microsoft.com/office/drawing/2014/main" val="1573454917"/>
                        </a:ext>
                      </a:extLst>
                    </a:gridCol>
                    <a:gridCol w="643360">
                      <a:extLst>
                        <a:ext uri="{9D8B030D-6E8A-4147-A177-3AD203B41FA5}">
                          <a16:colId xmlns:a16="http://schemas.microsoft.com/office/drawing/2014/main" val="2236505823"/>
                        </a:ext>
                      </a:extLst>
                    </a:gridCol>
                    <a:gridCol w="643360">
                      <a:extLst>
                        <a:ext uri="{9D8B030D-6E8A-4147-A177-3AD203B41FA5}">
                          <a16:colId xmlns:a16="http://schemas.microsoft.com/office/drawing/2014/main" val="2261667262"/>
                        </a:ext>
                      </a:extLst>
                    </a:gridCol>
                  </a:tblGrid>
                  <a:tr h="3846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vi-VN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1400" b="0" dirty="0"/>
                            <a:t>…</a:t>
                          </a:r>
                          <a14:m>
                            <m:oMath xmlns:m="http://schemas.openxmlformats.org/officeDocument/2006/math">
                              <m:r>
                                <a:rPr lang="vi-VN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vi-VN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19470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7772E26E-9F65-5544-A0F8-25A8D7644B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0388904"/>
                  </p:ext>
                </p:extLst>
              </p:nvPr>
            </p:nvGraphicFramePr>
            <p:xfrm>
              <a:off x="5118144" y="4713557"/>
              <a:ext cx="2573440" cy="38461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43360">
                      <a:extLst>
                        <a:ext uri="{9D8B030D-6E8A-4147-A177-3AD203B41FA5}">
                          <a16:colId xmlns:a16="http://schemas.microsoft.com/office/drawing/2014/main" val="3478374865"/>
                        </a:ext>
                      </a:extLst>
                    </a:gridCol>
                    <a:gridCol w="643360">
                      <a:extLst>
                        <a:ext uri="{9D8B030D-6E8A-4147-A177-3AD203B41FA5}">
                          <a16:colId xmlns:a16="http://schemas.microsoft.com/office/drawing/2014/main" val="1573454917"/>
                        </a:ext>
                      </a:extLst>
                    </a:gridCol>
                    <a:gridCol w="643360">
                      <a:extLst>
                        <a:ext uri="{9D8B030D-6E8A-4147-A177-3AD203B41FA5}">
                          <a16:colId xmlns:a16="http://schemas.microsoft.com/office/drawing/2014/main" val="2236505823"/>
                        </a:ext>
                      </a:extLst>
                    </a:gridCol>
                    <a:gridCol w="643360">
                      <a:extLst>
                        <a:ext uri="{9D8B030D-6E8A-4147-A177-3AD203B41FA5}">
                          <a16:colId xmlns:a16="http://schemas.microsoft.com/office/drawing/2014/main" val="2261667262"/>
                        </a:ext>
                      </a:extLst>
                    </a:gridCol>
                  </a:tblGrid>
                  <a:tr h="3846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961" t="-6452" r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01961" t="-6452" r="-1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06000" t="-6452" r="-1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00000" t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194701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FE719EB5-CB72-2549-A9BC-E4AC07570E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5430546"/>
                  </p:ext>
                </p:extLst>
              </p:nvPr>
            </p:nvGraphicFramePr>
            <p:xfrm>
              <a:off x="7806806" y="4720442"/>
              <a:ext cx="64897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48970">
                      <a:extLst>
                        <a:ext uri="{9D8B030D-6E8A-4147-A177-3AD203B41FA5}">
                          <a16:colId xmlns:a16="http://schemas.microsoft.com/office/drawing/2014/main" val="317800388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vi-VN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63033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FE719EB5-CB72-2549-A9BC-E4AC07570E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5430546"/>
                  </p:ext>
                </p:extLst>
              </p:nvPr>
            </p:nvGraphicFramePr>
            <p:xfrm>
              <a:off x="7806806" y="4720442"/>
              <a:ext cx="648970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48970">
                      <a:extLst>
                        <a:ext uri="{9D8B030D-6E8A-4147-A177-3AD203B41FA5}">
                          <a16:colId xmlns:a16="http://schemas.microsoft.com/office/drawing/2014/main" val="317800388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923" r="-1923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630332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E73C4F-4E66-6644-90C3-7EF0D21C38C8}"/>
              </a:ext>
            </a:extLst>
          </p:cNvPr>
          <p:cNvCxnSpPr/>
          <p:nvPr/>
        </p:nvCxnSpPr>
        <p:spPr>
          <a:xfrm flipH="1">
            <a:off x="7405511" y="4467140"/>
            <a:ext cx="124178" cy="246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57863D-10AB-2B4E-BF83-6F59B8525238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466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515351" cy="876652"/>
          </a:xfrm>
        </p:spPr>
        <p:txBody>
          <a:bodyPr>
            <a:noAutofit/>
          </a:bodyPr>
          <a:lstStyle/>
          <a:p>
            <a:r>
              <a:rPr lang="en-US" sz="2800" dirty="0"/>
              <a:t>Direct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965B7-C409-914C-B2A3-7213749A05FC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20FBE1-AE79-9548-AB2F-65E5ABE8E6D7}"/>
                  </a:ext>
                </a:extLst>
              </p:cNvPr>
              <p:cNvSpPr txBox="1"/>
              <p:nvPr/>
            </p:nvSpPr>
            <p:spPr>
              <a:xfrm>
                <a:off x="4399276" y="283355"/>
                <a:ext cx="2931379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−1,  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20FBE1-AE79-9548-AB2F-65E5ABE8E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276" y="283355"/>
                <a:ext cx="2931379" cy="381515"/>
              </a:xfrm>
              <a:prstGeom prst="rect">
                <a:avLst/>
              </a:prstGeom>
              <a:blipFill>
                <a:blip r:embed="rId2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6948FB-4D3A-194C-A3B4-65130FCEF143}"/>
                  </a:ext>
                </a:extLst>
              </p:cNvPr>
              <p:cNvSpPr txBox="1"/>
              <p:nvPr/>
            </p:nvSpPr>
            <p:spPr>
              <a:xfrm>
                <a:off x="4399276" y="860264"/>
                <a:ext cx="3150991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6948FB-4D3A-194C-A3B4-65130FCEF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276" y="860264"/>
                <a:ext cx="3150991" cy="381515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E412768-5F34-3B42-806B-F41D93DBE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413" y="1579979"/>
            <a:ext cx="2519500" cy="1662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D61EB-DEC9-F845-AF97-FA4795E8C0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105"/>
          <a:stretch/>
        </p:blipFill>
        <p:spPr>
          <a:xfrm>
            <a:off x="5176618" y="1747155"/>
            <a:ext cx="2769337" cy="15059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C19209-D409-E24E-9E65-96EDC4AE7033}"/>
              </a:ext>
            </a:extLst>
          </p:cNvPr>
          <p:cNvSpPr txBox="1"/>
          <p:nvPr/>
        </p:nvSpPr>
        <p:spPr>
          <a:xfrm>
            <a:off x="1115243" y="3429733"/>
            <a:ext cx="2398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 Prediction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09F68C-30D8-114A-A43A-08312610F6DA}"/>
              </a:ext>
            </a:extLst>
          </p:cNvPr>
          <p:cNvSpPr txBox="1"/>
          <p:nvPr/>
        </p:nvSpPr>
        <p:spPr>
          <a:xfrm>
            <a:off x="5464556" y="3429733"/>
            <a:ext cx="21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sales estimation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F3CA58-CD32-564E-82DD-13F0A186E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982" y="3975709"/>
            <a:ext cx="3696789" cy="22039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3C33D3-2DB8-A044-9040-CA86F03CAE28}"/>
              </a:ext>
            </a:extLst>
          </p:cNvPr>
          <p:cNvSpPr txBox="1"/>
          <p:nvPr/>
        </p:nvSpPr>
        <p:spPr>
          <a:xfrm>
            <a:off x="6154178" y="4616043"/>
            <a:ext cx="2232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Downlink and Uplink traffic prediction in cellular network [INFOCOM17]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822C3D-2B69-0F44-BED3-883442F69513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617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6104"/>
            <a:ext cx="7886700" cy="87665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Direct and recursive prediction in backbone traffic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E2AA-CFB2-8F40-AC23-41D8BDB85BE5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AB8EC3-32FC-0B4D-9C5E-75D03CBA3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33688"/>
            <a:ext cx="3920772" cy="29405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033402-3212-B84A-BCAD-B3D73B15F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435" y="1460499"/>
            <a:ext cx="3885024" cy="29137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8FE74A-1501-A644-B7DC-A3F7EA5BBDA9}"/>
              </a:ext>
            </a:extLst>
          </p:cNvPr>
          <p:cNvSpPr txBox="1"/>
          <p:nvPr/>
        </p:nvSpPr>
        <p:spPr>
          <a:xfrm>
            <a:off x="1979734" y="4367598"/>
            <a:ext cx="1218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Direct prediction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BB15F2-82F7-E54A-9969-324BF91AA7FF}"/>
              </a:ext>
            </a:extLst>
          </p:cNvPr>
          <p:cNvSpPr txBox="1"/>
          <p:nvPr/>
        </p:nvSpPr>
        <p:spPr>
          <a:xfrm>
            <a:off x="5686788" y="4361776"/>
            <a:ext cx="1808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/>
              <a:t>Recursive prediction</a:t>
            </a:r>
          </a:p>
          <a:p>
            <a:pPr algn="ctr"/>
            <a:r>
              <a:rPr lang="en-US" sz="1200" i="1" dirty="0"/>
              <a:t>(with 30% of correct data)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9608DD-B361-E948-8622-4A2DA9574E3C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804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515351" cy="876652"/>
          </a:xfrm>
        </p:spPr>
        <p:txBody>
          <a:bodyPr>
            <a:noAutofit/>
          </a:bodyPr>
          <a:lstStyle/>
          <a:p>
            <a:r>
              <a:rPr lang="en-US" sz="2800" dirty="0"/>
              <a:t>Semi-recursive prediction problems in time series traffic matrix prediction.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83F79-317F-D34E-9B87-A42BBD3926C0}" type="datetime1">
              <a:rPr lang="en-US" smtClean="0"/>
              <a:t>7/4/18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A19A67E-CF4E-1E4C-87F6-8B88483AED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9186000"/>
                  </p:ext>
                </p:extLst>
              </p:nvPr>
            </p:nvGraphicFramePr>
            <p:xfrm>
              <a:off x="1513624" y="2312284"/>
              <a:ext cx="6116751" cy="25420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53017">
                      <a:extLst>
                        <a:ext uri="{9D8B030D-6E8A-4147-A177-3AD203B41FA5}">
                          <a16:colId xmlns:a16="http://schemas.microsoft.com/office/drawing/2014/main" val="3324136664"/>
                        </a:ext>
                      </a:extLst>
                    </a:gridCol>
                    <a:gridCol w="4763734">
                      <a:extLst>
                        <a:ext uri="{9D8B030D-6E8A-4147-A177-3AD203B41FA5}">
                          <a16:colId xmlns:a16="http://schemas.microsoft.com/office/drawing/2014/main" val="6830921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𝑁𝑜𝑡𝑎𝑡𝑖𝑜𝑛𝑠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𝐷𝑒𝑠𝑐𝑟𝑖𝑝𝑡𝑖𝑜𝑛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152911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Traffic load of flow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18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oMath>
                          </a14:m>
                          <a:endParaRPr lang="en-US" sz="1800" b="0" i="0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225929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Observed traffic of flow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18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oMath>
                          </a14:m>
                          <a:endParaRPr lang="en-US" sz="1800" b="0" i="0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85188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8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Predicted traffic of flow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18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oMath>
                          </a14:m>
                          <a:endParaRPr lang="en-US" sz="1800" b="0" i="0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855886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𝑙</m:t>
                                </m:r>
                              </m:oMath>
                            </m:oMathPara>
                          </a14:m>
                          <a:endParaRPr lang="en-US" sz="18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Number of history data used for prediction.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951389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Binary variable.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sz="18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if traffic of flow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18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at time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kern="12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sz="18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is measured,</a:t>
                          </a:r>
                          <a:r>
                            <a:rPr lang="en-US" sz="1800" b="0" i="0" kern="1200" baseline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18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 otherwise.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39066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5A19A67E-CF4E-1E4C-87F6-8B88483AED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9186000"/>
                  </p:ext>
                </p:extLst>
              </p:nvPr>
            </p:nvGraphicFramePr>
            <p:xfrm>
              <a:off x="1513624" y="2312284"/>
              <a:ext cx="6116751" cy="254203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53017">
                      <a:extLst>
                        <a:ext uri="{9D8B030D-6E8A-4147-A177-3AD203B41FA5}">
                          <a16:colId xmlns:a16="http://schemas.microsoft.com/office/drawing/2014/main" val="3324136664"/>
                        </a:ext>
                      </a:extLst>
                    </a:gridCol>
                    <a:gridCol w="4763734">
                      <a:extLst>
                        <a:ext uri="{9D8B030D-6E8A-4147-A177-3AD203B41FA5}">
                          <a16:colId xmlns:a16="http://schemas.microsoft.com/office/drawing/2014/main" val="6830921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35" t="-3448" r="-350467" b="-6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8800" t="-3448" b="-6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5291133"/>
                      </a:ext>
                    </a:extLst>
                  </a:tr>
                  <a:tr h="3787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35" t="-100000" r="-350467" b="-4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8800" t="-100000" b="-49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2592910"/>
                      </a:ext>
                    </a:extLst>
                  </a:tr>
                  <a:tr h="3787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35" t="-200000" r="-350467" b="-3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8800" t="-200000" b="-39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5188111"/>
                      </a:ext>
                    </a:extLst>
                  </a:tr>
                  <a:tr h="3787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35" t="-300000" r="-350467" b="-29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8800" t="-300000" b="-29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55886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35" t="-413793" r="-350467" b="-2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0" kern="1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Number of history data used for prediction.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95138902"/>
                      </a:ext>
                    </a:extLst>
                  </a:tr>
                  <a:tr h="6642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35" t="-281132" r="-350467" b="-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8800" t="-281132" b="-113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390666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76251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515351" cy="876652"/>
          </a:xfrm>
        </p:spPr>
        <p:txBody>
          <a:bodyPr>
            <a:noAutofit/>
          </a:bodyPr>
          <a:lstStyle/>
          <a:p>
            <a:r>
              <a:rPr lang="en-US" sz="2800" dirty="0"/>
              <a:t>Semi-recursive prediction problems in time series traffic matrix prediction.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F98B-8F6C-FA44-950A-371C7324B026}" type="datetime1">
              <a:rPr lang="en-US" smtClean="0"/>
              <a:t>7/4/18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6171FA-F54E-364B-A144-C5CF15D7A87E}"/>
                  </a:ext>
                </a:extLst>
              </p:cNvPr>
              <p:cNvSpPr txBox="1"/>
              <p:nvPr/>
            </p:nvSpPr>
            <p:spPr>
              <a:xfrm>
                <a:off x="1068086" y="4350329"/>
                <a:ext cx="7636476" cy="1531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600" dirty="0"/>
                  <a:t>A model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en-US" sz="1600" dirty="0"/>
                  <a:t> for temporal modeling and predicting future traffic load.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600" dirty="0"/>
                  <a:t>Correcting the predicted data before feeding it to the model.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600" dirty="0"/>
                  <a:t>Determining which flows need to be measured in the next time step.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6171FA-F54E-364B-A144-C5CF15D7A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086" y="4350329"/>
                <a:ext cx="7636476" cy="1531510"/>
              </a:xfrm>
              <a:prstGeom prst="rect">
                <a:avLst/>
              </a:prstGeom>
              <a:blipFill>
                <a:blip r:embed="rId2"/>
                <a:stretch>
                  <a:fillRect l="-4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F16F00-7199-F944-956C-1D4CE1998B19}"/>
                  </a:ext>
                </a:extLst>
              </p:cNvPr>
              <p:cNvSpPr txBox="1"/>
              <p:nvPr/>
            </p:nvSpPr>
            <p:spPr>
              <a:xfrm>
                <a:off x="3073160" y="2086027"/>
                <a:ext cx="2997680" cy="1381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F16F00-7199-F944-956C-1D4CE199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160" y="2086027"/>
                <a:ext cx="2997680" cy="1381660"/>
              </a:xfrm>
              <a:prstGeom prst="rect">
                <a:avLst/>
              </a:prstGeom>
              <a:blipFill>
                <a:blip r:embed="rId3"/>
                <a:stretch>
                  <a:fillRect l="-14768" t="-113636" b="-1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2652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6652"/>
          </a:xfrm>
        </p:spPr>
        <p:txBody>
          <a:bodyPr>
            <a:normAutofit/>
          </a:bodyPr>
          <a:lstStyle/>
          <a:p>
            <a:r>
              <a:rPr lang="en-US" sz="2800" dirty="0"/>
              <a:t>AGENDA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3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DA9B5F-DC23-3248-936A-B25AA09A53FA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87CA7C-5CDB-C04C-95EC-0F6017C3585F}"/>
              </a:ext>
            </a:extLst>
          </p:cNvPr>
          <p:cNvSpPr txBox="1"/>
          <p:nvPr/>
        </p:nvSpPr>
        <p:spPr>
          <a:xfrm>
            <a:off x="628650" y="1469571"/>
            <a:ext cx="4129272" cy="335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Introduction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Related works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Problem description and goal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Proposed approach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Evaluation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664855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515351" cy="876652"/>
          </a:xfrm>
        </p:spPr>
        <p:txBody>
          <a:bodyPr>
            <a:noAutofit/>
          </a:bodyPr>
          <a:lstStyle/>
          <a:p>
            <a:r>
              <a:rPr lang="en-US" sz="2800" dirty="0"/>
              <a:t>Proposed Model – Recurrent Neural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1864D-A88A-C147-9904-EBFDE615F907}" type="datetime1">
              <a:rPr lang="en-US" smtClean="0"/>
              <a:t>7/4/18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44FC60-36E5-AA42-A295-F84B635C7856}"/>
              </a:ext>
            </a:extLst>
          </p:cNvPr>
          <p:cNvSpPr/>
          <p:nvPr/>
        </p:nvSpPr>
        <p:spPr>
          <a:xfrm>
            <a:off x="4639627" y="2999146"/>
            <a:ext cx="2069394" cy="12727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Recurrent Neural Network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5A75B5F8-515A-A046-A302-3B5EB6577234}"/>
              </a:ext>
            </a:extLst>
          </p:cNvPr>
          <p:cNvSpPr/>
          <p:nvPr/>
        </p:nvSpPr>
        <p:spPr>
          <a:xfrm>
            <a:off x="4118604" y="3483596"/>
            <a:ext cx="390241" cy="3032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2724E1A5-CCA3-634E-AAA5-E9D14A460AAE}"/>
              </a:ext>
            </a:extLst>
          </p:cNvPr>
          <p:cNvSpPr/>
          <p:nvPr/>
        </p:nvSpPr>
        <p:spPr>
          <a:xfrm>
            <a:off x="6888810" y="3483596"/>
            <a:ext cx="390241" cy="3032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95E234C-CAD7-0A40-AB56-97C8D934FAF4}"/>
                  </a:ext>
                </a:extLst>
              </p:cNvPr>
              <p:cNvSpPr txBox="1"/>
              <p:nvPr/>
            </p:nvSpPr>
            <p:spPr>
              <a:xfrm>
                <a:off x="7533940" y="3434754"/>
                <a:ext cx="504841" cy="40011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95E234C-CAD7-0A40-AB56-97C8D934F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940" y="3434754"/>
                <a:ext cx="504841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88B17D5-0573-E24C-8A50-95B7D4A20479}"/>
              </a:ext>
            </a:extLst>
          </p:cNvPr>
          <p:cNvSpPr txBox="1"/>
          <p:nvPr/>
        </p:nvSpPr>
        <p:spPr>
          <a:xfrm>
            <a:off x="502920" y="1627968"/>
            <a:ext cx="300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with input length is 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042982B5-3C12-2B40-9434-47546DDE72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6592296"/>
                  </p:ext>
                </p:extLst>
              </p:nvPr>
            </p:nvGraphicFramePr>
            <p:xfrm>
              <a:off x="627527" y="4928077"/>
              <a:ext cx="1948247" cy="102546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6664">
                      <a:extLst>
                        <a:ext uri="{9D8B030D-6E8A-4147-A177-3AD203B41FA5}">
                          <a16:colId xmlns:a16="http://schemas.microsoft.com/office/drawing/2014/main" val="3913447629"/>
                        </a:ext>
                      </a:extLst>
                    </a:gridCol>
                    <a:gridCol w="1511583">
                      <a:extLst>
                        <a:ext uri="{9D8B030D-6E8A-4147-A177-3AD203B41FA5}">
                          <a16:colId xmlns:a16="http://schemas.microsoft.com/office/drawing/2014/main" val="2553086163"/>
                        </a:ext>
                      </a:extLst>
                    </a:gridCol>
                  </a:tblGrid>
                  <a:tr h="31116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Predicted input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4698429"/>
                      </a:ext>
                    </a:extLst>
                  </a:tr>
                  <a:tr h="31116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Measured input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7283042"/>
                      </a:ext>
                    </a:extLst>
                  </a:tr>
                  <a:tr h="31116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Predicted output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0272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" name="Table 61">
                <a:extLst>
                  <a:ext uri="{FF2B5EF4-FFF2-40B4-BE49-F238E27FC236}">
                    <a16:creationId xmlns:a16="http://schemas.microsoft.com/office/drawing/2014/main" id="{042982B5-3C12-2B40-9434-47546DDE72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6592296"/>
                  </p:ext>
                </p:extLst>
              </p:nvPr>
            </p:nvGraphicFramePr>
            <p:xfrm>
              <a:off x="627527" y="4928077"/>
              <a:ext cx="1948247" cy="102546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6664">
                      <a:extLst>
                        <a:ext uri="{9D8B030D-6E8A-4147-A177-3AD203B41FA5}">
                          <a16:colId xmlns:a16="http://schemas.microsoft.com/office/drawing/2014/main" val="3913447629"/>
                        </a:ext>
                      </a:extLst>
                    </a:gridCol>
                    <a:gridCol w="1511583">
                      <a:extLst>
                        <a:ext uri="{9D8B030D-6E8A-4147-A177-3AD203B41FA5}">
                          <a16:colId xmlns:a16="http://schemas.microsoft.com/office/drawing/2014/main" val="2553086163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57" t="-3846" r="-342857" b="-21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Predicted input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4698429"/>
                      </a:ext>
                    </a:extLst>
                  </a:tr>
                  <a:tr h="3549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57" t="-93103" r="-342857" b="-96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Measured input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728304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57" t="-215385" r="-342857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Predicted output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02727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7AD01AA6-31E3-734D-8BEA-72C329D403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7838883"/>
                  </p:ext>
                </p:extLst>
              </p:nvPr>
            </p:nvGraphicFramePr>
            <p:xfrm>
              <a:off x="686281" y="3464024"/>
              <a:ext cx="3235414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76504">
                      <a:extLst>
                        <a:ext uri="{9D8B030D-6E8A-4147-A177-3AD203B41FA5}">
                          <a16:colId xmlns:a16="http://schemas.microsoft.com/office/drawing/2014/main" val="128390385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323036727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90898573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182365817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142850837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500000292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2338363193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461619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3074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7AD01AA6-31E3-734D-8BEA-72C329D403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7838883"/>
                  </p:ext>
                </p:extLst>
              </p:nvPr>
            </p:nvGraphicFramePr>
            <p:xfrm>
              <a:off x="686281" y="3464024"/>
              <a:ext cx="3235414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76504">
                      <a:extLst>
                        <a:ext uri="{9D8B030D-6E8A-4147-A177-3AD203B41FA5}">
                          <a16:colId xmlns:a16="http://schemas.microsoft.com/office/drawing/2014/main" val="128390385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323036727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90898573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182365817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142850837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500000292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2338363193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461619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632" r="-573684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25806" r="-603226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25806" r="-503226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25806" r="-403226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25806" r="-303226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25806" r="-203226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25806" r="-103226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725806" r="-3226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30742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81480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515351" cy="876652"/>
          </a:xfrm>
        </p:spPr>
        <p:txBody>
          <a:bodyPr>
            <a:noAutofit/>
          </a:bodyPr>
          <a:lstStyle/>
          <a:p>
            <a:r>
              <a:rPr lang="en-US" sz="2800" dirty="0"/>
              <a:t>Proposed Model </a:t>
            </a:r>
            <a:r>
              <a:rPr lang="en-US" sz="2800"/>
              <a:t>– Forward RNN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AE847-7117-454A-AF61-E0C3AC63E8AB}" type="datetime1">
              <a:rPr lang="en-US" smtClean="0"/>
              <a:t>7/4/18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DBDC7C-CE6A-F646-B36D-4BC66863ECE3}"/>
              </a:ext>
            </a:extLst>
          </p:cNvPr>
          <p:cNvSpPr/>
          <p:nvPr/>
        </p:nvSpPr>
        <p:spPr>
          <a:xfrm>
            <a:off x="470774" y="4530299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B83AB8-32C4-A441-84B4-2AD6FBAA1BB1}"/>
              </a:ext>
            </a:extLst>
          </p:cNvPr>
          <p:cNvSpPr/>
          <p:nvPr/>
        </p:nvSpPr>
        <p:spPr>
          <a:xfrm>
            <a:off x="1503707" y="4530299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9F2976-17D0-D845-80D6-0C7320A68A0C}"/>
              </a:ext>
            </a:extLst>
          </p:cNvPr>
          <p:cNvSpPr/>
          <p:nvPr/>
        </p:nvSpPr>
        <p:spPr>
          <a:xfrm>
            <a:off x="2536640" y="4530299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B96043B-9EAB-4F49-A35D-6B3574182C1B}"/>
              </a:ext>
            </a:extLst>
          </p:cNvPr>
          <p:cNvSpPr/>
          <p:nvPr/>
        </p:nvSpPr>
        <p:spPr>
          <a:xfrm>
            <a:off x="4583994" y="4530299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301BA5F-DF04-9C48-BD8E-F56FDE04A495}"/>
              </a:ext>
            </a:extLst>
          </p:cNvPr>
          <p:cNvSpPr/>
          <p:nvPr/>
        </p:nvSpPr>
        <p:spPr>
          <a:xfrm>
            <a:off x="5611283" y="4530299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4EB82B9-8F70-9B4A-B0B8-D09AE86B06C5}"/>
              </a:ext>
            </a:extLst>
          </p:cNvPr>
          <p:cNvSpPr/>
          <p:nvPr/>
        </p:nvSpPr>
        <p:spPr>
          <a:xfrm>
            <a:off x="3556705" y="4530299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67B77D-7AA9-A744-A2AD-FFB5A65E1BF1}"/>
              </a:ext>
            </a:extLst>
          </p:cNvPr>
          <p:cNvSpPr/>
          <p:nvPr/>
        </p:nvSpPr>
        <p:spPr>
          <a:xfrm>
            <a:off x="6641394" y="4530299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74D8553-CCBF-1643-858C-AFC6EEBEC8D4}"/>
              </a:ext>
            </a:extLst>
          </p:cNvPr>
          <p:cNvSpPr/>
          <p:nvPr/>
        </p:nvSpPr>
        <p:spPr>
          <a:xfrm>
            <a:off x="7668683" y="4530299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A8F48-E476-F343-AF75-65A4A09D0E13}"/>
                  </a:ext>
                </a:extLst>
              </p:cNvPr>
              <p:cNvSpPr txBox="1"/>
              <p:nvPr/>
            </p:nvSpPr>
            <p:spPr>
              <a:xfrm>
                <a:off x="483131" y="5208854"/>
                <a:ext cx="290016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 b="1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A8F48-E476-F343-AF75-65A4A09D0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31" y="5208854"/>
                <a:ext cx="290016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FA714A-1A41-E64B-B72D-5E0F97DC89F6}"/>
                  </a:ext>
                </a:extLst>
              </p:cNvPr>
              <p:cNvSpPr txBox="1"/>
              <p:nvPr/>
            </p:nvSpPr>
            <p:spPr>
              <a:xfrm>
                <a:off x="1512342" y="5208307"/>
                <a:ext cx="290016" cy="3077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FA714A-1A41-E64B-B72D-5E0F97DC8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342" y="5208307"/>
                <a:ext cx="29001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6E2AD3-7377-EA42-970C-822160944842}"/>
                  </a:ext>
                </a:extLst>
              </p:cNvPr>
              <p:cNvSpPr txBox="1"/>
              <p:nvPr/>
            </p:nvSpPr>
            <p:spPr>
              <a:xfrm>
                <a:off x="2545275" y="5208307"/>
                <a:ext cx="290016" cy="3077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6E2AD3-7377-EA42-970C-82216094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275" y="5208307"/>
                <a:ext cx="29001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C9D340-7928-DF4C-9EA0-40A13D0F36A8}"/>
                  </a:ext>
                </a:extLst>
              </p:cNvPr>
              <p:cNvSpPr txBox="1"/>
              <p:nvPr/>
            </p:nvSpPr>
            <p:spPr>
              <a:xfrm>
                <a:off x="3579365" y="5208306"/>
                <a:ext cx="290016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C9D340-7928-DF4C-9EA0-40A13D0F3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365" y="5208306"/>
                <a:ext cx="29001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1C89B9-9865-F24D-BA26-25277BAAF661}"/>
                  </a:ext>
                </a:extLst>
              </p:cNvPr>
              <p:cNvSpPr txBox="1"/>
              <p:nvPr/>
            </p:nvSpPr>
            <p:spPr>
              <a:xfrm>
                <a:off x="4596308" y="5208305"/>
                <a:ext cx="290016" cy="3077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1C89B9-9865-F24D-BA26-25277BAAF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308" y="5208305"/>
                <a:ext cx="29001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96C62-4B87-6144-8325-DA129F62D171}"/>
                  </a:ext>
                </a:extLst>
              </p:cNvPr>
              <p:cNvSpPr txBox="1"/>
              <p:nvPr/>
            </p:nvSpPr>
            <p:spPr>
              <a:xfrm>
                <a:off x="5627679" y="5208305"/>
                <a:ext cx="290016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96C62-4B87-6144-8325-DA129F62D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679" y="5208305"/>
                <a:ext cx="290016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5DED9A-6A22-554F-AF6B-406A3E3683D5}"/>
                  </a:ext>
                </a:extLst>
              </p:cNvPr>
              <p:cNvSpPr txBox="1"/>
              <p:nvPr/>
            </p:nvSpPr>
            <p:spPr>
              <a:xfrm>
                <a:off x="6654968" y="5208304"/>
                <a:ext cx="290016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5DED9A-6A22-554F-AF6B-406A3E368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968" y="5208304"/>
                <a:ext cx="29001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EF3C75-96DD-9849-9EB2-3B97262DC983}"/>
                  </a:ext>
                </a:extLst>
              </p:cNvPr>
              <p:cNvSpPr txBox="1"/>
              <p:nvPr/>
            </p:nvSpPr>
            <p:spPr>
              <a:xfrm>
                <a:off x="7682257" y="5208303"/>
                <a:ext cx="290016" cy="3077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EF3C75-96DD-9849-9EB2-3B97262DC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257" y="5208303"/>
                <a:ext cx="290016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D3756422-D641-A646-AA5C-61CF90293F95}"/>
              </a:ext>
            </a:extLst>
          </p:cNvPr>
          <p:cNvCxnSpPr>
            <a:stCxn id="7" idx="0"/>
            <a:endCxn id="9" idx="0"/>
          </p:cNvCxnSpPr>
          <p:nvPr/>
        </p:nvCxnSpPr>
        <p:spPr>
          <a:xfrm rot="5400000" flipH="1" flipV="1">
            <a:off x="1148644" y="4013833"/>
            <a:ext cx="12700" cy="1032933"/>
          </a:xfrm>
          <a:prstGeom prst="curvedConnector3">
            <a:avLst>
              <a:gd name="adj1" fmla="val 999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7CE6A5-7CEC-2449-8705-846582BEBF77}"/>
              </a:ext>
            </a:extLst>
          </p:cNvPr>
          <p:cNvCxnSpPr>
            <a:cxnSpLocks/>
            <a:stCxn id="16" idx="0"/>
            <a:endCxn id="7" idx="2"/>
          </p:cNvCxnSpPr>
          <p:nvPr/>
        </p:nvCxnSpPr>
        <p:spPr>
          <a:xfrm flipV="1">
            <a:off x="628139" y="4846385"/>
            <a:ext cx="4039" cy="362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C8C2B4-D175-824E-81DE-FD6F20A45CDE}"/>
              </a:ext>
            </a:extLst>
          </p:cNvPr>
          <p:cNvCxnSpPr>
            <a:cxnSpLocks/>
            <a:stCxn id="25" idx="0"/>
            <a:endCxn id="9" idx="2"/>
          </p:cNvCxnSpPr>
          <p:nvPr/>
        </p:nvCxnSpPr>
        <p:spPr>
          <a:xfrm flipV="1">
            <a:off x="1657350" y="4846385"/>
            <a:ext cx="7761" cy="361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DE501004-CBDE-6046-9EB9-8E2322641E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3323877"/>
                  </p:ext>
                </p:extLst>
              </p:nvPr>
            </p:nvGraphicFramePr>
            <p:xfrm>
              <a:off x="419955" y="1834374"/>
              <a:ext cx="3235414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76504">
                      <a:extLst>
                        <a:ext uri="{9D8B030D-6E8A-4147-A177-3AD203B41FA5}">
                          <a16:colId xmlns:a16="http://schemas.microsoft.com/office/drawing/2014/main" val="128390385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323036727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90898573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182365817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142850837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500000292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2338363193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461619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3074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DE501004-CBDE-6046-9EB9-8E2322641E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3323877"/>
                  </p:ext>
                </p:extLst>
              </p:nvPr>
            </p:nvGraphicFramePr>
            <p:xfrm>
              <a:off x="419955" y="1834374"/>
              <a:ext cx="3235414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76504">
                      <a:extLst>
                        <a:ext uri="{9D8B030D-6E8A-4147-A177-3AD203B41FA5}">
                          <a16:colId xmlns:a16="http://schemas.microsoft.com/office/drawing/2014/main" val="128390385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323036727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90898573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182365817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142850837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500000292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2338363193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461619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632" t="-3333" r="-57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25806" t="-3333" r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25806" t="-3333" r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325806" t="-3333" r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25806" t="-3333" r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25806" t="-3333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25806" t="-3333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725806" t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30742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D44FC60-36E5-AA42-A295-F84B635C7856}"/>
              </a:ext>
            </a:extLst>
          </p:cNvPr>
          <p:cNvSpPr/>
          <p:nvPr/>
        </p:nvSpPr>
        <p:spPr>
          <a:xfrm>
            <a:off x="4430933" y="1383706"/>
            <a:ext cx="2069394" cy="12727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Recurrent Neural Network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5A75B5F8-515A-A046-A302-3B5EB6577234}"/>
              </a:ext>
            </a:extLst>
          </p:cNvPr>
          <p:cNvSpPr/>
          <p:nvPr/>
        </p:nvSpPr>
        <p:spPr>
          <a:xfrm>
            <a:off x="3909910" y="1868156"/>
            <a:ext cx="390241" cy="3032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2724E1A5-CCA3-634E-AAA5-E9D14A460AAE}"/>
              </a:ext>
            </a:extLst>
          </p:cNvPr>
          <p:cNvSpPr/>
          <p:nvPr/>
        </p:nvSpPr>
        <p:spPr>
          <a:xfrm>
            <a:off x="6680116" y="1868156"/>
            <a:ext cx="390241" cy="3032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95E234C-CAD7-0A40-AB56-97C8D934FAF4}"/>
                  </a:ext>
                </a:extLst>
              </p:cNvPr>
              <p:cNvSpPr txBox="1"/>
              <p:nvPr/>
            </p:nvSpPr>
            <p:spPr>
              <a:xfrm>
                <a:off x="7325246" y="1819314"/>
                <a:ext cx="504841" cy="40011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95E234C-CAD7-0A40-AB56-97C8D934F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246" y="1819314"/>
                <a:ext cx="504841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D7B192D-047E-A84C-B152-65843B010F21}"/>
              </a:ext>
            </a:extLst>
          </p:cNvPr>
          <p:cNvCxnSpPr>
            <a:cxnSpLocks/>
            <a:stCxn id="26" idx="0"/>
            <a:endCxn id="10" idx="2"/>
          </p:cNvCxnSpPr>
          <p:nvPr/>
        </p:nvCxnSpPr>
        <p:spPr>
          <a:xfrm flipV="1">
            <a:off x="2690283" y="4846385"/>
            <a:ext cx="7761" cy="361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369456A-C2FE-A146-9242-8E5C3E31FAE4}"/>
              </a:ext>
            </a:extLst>
          </p:cNvPr>
          <p:cNvCxnSpPr>
            <a:cxnSpLocks/>
            <a:stCxn id="27" idx="0"/>
            <a:endCxn id="13" idx="2"/>
          </p:cNvCxnSpPr>
          <p:nvPr/>
        </p:nvCxnSpPr>
        <p:spPr>
          <a:xfrm flipH="1" flipV="1">
            <a:off x="3718109" y="4846385"/>
            <a:ext cx="6264" cy="3619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1A8EC1B-95C9-5C42-BE17-159EAD0D0E69}"/>
              </a:ext>
            </a:extLst>
          </p:cNvPr>
          <p:cNvCxnSpPr>
            <a:cxnSpLocks/>
            <a:stCxn id="28" idx="0"/>
            <a:endCxn id="11" idx="2"/>
          </p:cNvCxnSpPr>
          <p:nvPr/>
        </p:nvCxnSpPr>
        <p:spPr>
          <a:xfrm flipV="1">
            <a:off x="4741316" y="4846385"/>
            <a:ext cx="4082" cy="361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CBC2D0F-473B-6640-A71D-42E21F20F0B4}"/>
              </a:ext>
            </a:extLst>
          </p:cNvPr>
          <p:cNvCxnSpPr>
            <a:cxnSpLocks/>
            <a:stCxn id="29" idx="0"/>
            <a:endCxn id="12" idx="2"/>
          </p:cNvCxnSpPr>
          <p:nvPr/>
        </p:nvCxnSpPr>
        <p:spPr>
          <a:xfrm flipV="1">
            <a:off x="5772687" y="4846385"/>
            <a:ext cx="0" cy="361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8DA77FB-A060-564C-8EE3-69534FECCEA1}"/>
              </a:ext>
            </a:extLst>
          </p:cNvPr>
          <p:cNvCxnSpPr>
            <a:cxnSpLocks/>
            <a:stCxn id="30" idx="0"/>
            <a:endCxn id="14" idx="2"/>
          </p:cNvCxnSpPr>
          <p:nvPr/>
        </p:nvCxnSpPr>
        <p:spPr>
          <a:xfrm flipV="1">
            <a:off x="6799976" y="4846385"/>
            <a:ext cx="2822" cy="3619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A108850-8F8B-D549-AC37-4C60E85794B9}"/>
              </a:ext>
            </a:extLst>
          </p:cNvPr>
          <p:cNvCxnSpPr>
            <a:cxnSpLocks/>
            <a:stCxn id="31" idx="0"/>
            <a:endCxn id="15" idx="2"/>
          </p:cNvCxnSpPr>
          <p:nvPr/>
        </p:nvCxnSpPr>
        <p:spPr>
          <a:xfrm flipV="1">
            <a:off x="7827265" y="4846385"/>
            <a:ext cx="2822" cy="361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98AE31B3-39B0-5243-A771-57DCBE78B9F5}"/>
              </a:ext>
            </a:extLst>
          </p:cNvPr>
          <p:cNvCxnSpPr/>
          <p:nvPr/>
        </p:nvCxnSpPr>
        <p:spPr>
          <a:xfrm rot="5400000" flipH="1" flipV="1">
            <a:off x="2177657" y="4004307"/>
            <a:ext cx="12700" cy="1032933"/>
          </a:xfrm>
          <a:prstGeom prst="curvedConnector3">
            <a:avLst>
              <a:gd name="adj1" fmla="val 999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95B1CE08-B19E-C444-A7AB-0FFE12E75206}"/>
              </a:ext>
            </a:extLst>
          </p:cNvPr>
          <p:cNvCxnSpPr/>
          <p:nvPr/>
        </p:nvCxnSpPr>
        <p:spPr>
          <a:xfrm rot="5400000" flipH="1" flipV="1">
            <a:off x="3206671" y="4004307"/>
            <a:ext cx="12700" cy="1032933"/>
          </a:xfrm>
          <a:prstGeom prst="curvedConnector3">
            <a:avLst>
              <a:gd name="adj1" fmla="val 999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D327C134-D6D1-DE4D-890E-E715B10ED336}"/>
              </a:ext>
            </a:extLst>
          </p:cNvPr>
          <p:cNvCxnSpPr/>
          <p:nvPr/>
        </p:nvCxnSpPr>
        <p:spPr>
          <a:xfrm rot="5400000" flipH="1" flipV="1">
            <a:off x="4239604" y="3991606"/>
            <a:ext cx="12700" cy="1032933"/>
          </a:xfrm>
          <a:prstGeom prst="curvedConnector3">
            <a:avLst>
              <a:gd name="adj1" fmla="val 999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53F82D58-89BD-4E4A-88ED-6F6FFFC184DB}"/>
              </a:ext>
            </a:extLst>
          </p:cNvPr>
          <p:cNvCxnSpPr/>
          <p:nvPr/>
        </p:nvCxnSpPr>
        <p:spPr>
          <a:xfrm rot="5400000" flipH="1" flipV="1">
            <a:off x="5251282" y="4004307"/>
            <a:ext cx="12700" cy="1032933"/>
          </a:xfrm>
          <a:prstGeom prst="curvedConnector3">
            <a:avLst>
              <a:gd name="adj1" fmla="val 999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BC0775F3-D159-674B-92FE-4BD7DB7B929C}"/>
              </a:ext>
            </a:extLst>
          </p:cNvPr>
          <p:cNvCxnSpPr/>
          <p:nvPr/>
        </p:nvCxnSpPr>
        <p:spPr>
          <a:xfrm rot="5400000" flipH="1" flipV="1">
            <a:off x="6277160" y="4031941"/>
            <a:ext cx="12700" cy="1032933"/>
          </a:xfrm>
          <a:prstGeom prst="curvedConnector3">
            <a:avLst>
              <a:gd name="adj1" fmla="val 999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>
            <a:extLst>
              <a:ext uri="{FF2B5EF4-FFF2-40B4-BE49-F238E27FC236}">
                <a16:creationId xmlns:a16="http://schemas.microsoft.com/office/drawing/2014/main" id="{764AD0B8-AB55-1A4F-86E9-159DEE1CE6BD}"/>
              </a:ext>
            </a:extLst>
          </p:cNvPr>
          <p:cNvCxnSpPr/>
          <p:nvPr/>
        </p:nvCxnSpPr>
        <p:spPr>
          <a:xfrm rot="5400000" flipH="1" flipV="1">
            <a:off x="7318896" y="4017007"/>
            <a:ext cx="12700" cy="1032933"/>
          </a:xfrm>
          <a:prstGeom prst="curvedConnector3">
            <a:avLst>
              <a:gd name="adj1" fmla="val 999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4EE7BD7-6ED5-CA4A-9A3F-4656EC1961CA}"/>
                  </a:ext>
                </a:extLst>
              </p:cNvPr>
              <p:cNvSpPr txBox="1"/>
              <p:nvPr/>
            </p:nvSpPr>
            <p:spPr>
              <a:xfrm>
                <a:off x="7682257" y="3729390"/>
                <a:ext cx="290016" cy="3077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4EE7BD7-6ED5-CA4A-9A3F-4656EC196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257" y="3729390"/>
                <a:ext cx="290016" cy="307777"/>
              </a:xfrm>
              <a:prstGeom prst="rect">
                <a:avLst/>
              </a:prstGeom>
              <a:blipFill>
                <a:blip r:embed="rId12"/>
                <a:stretch>
                  <a:fillRect r="-4000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1C571E7-036A-484B-B48B-41BDEC34EA1A}"/>
              </a:ext>
            </a:extLst>
          </p:cNvPr>
          <p:cNvCxnSpPr>
            <a:cxnSpLocks/>
            <a:stCxn id="15" idx="0"/>
            <a:endCxn id="85" idx="2"/>
          </p:cNvCxnSpPr>
          <p:nvPr/>
        </p:nvCxnSpPr>
        <p:spPr>
          <a:xfrm flipH="1" flipV="1">
            <a:off x="7827265" y="4037167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E6659F3-B7A6-7444-8E4A-0D7CD2960F2B}"/>
                  </a:ext>
                </a:extLst>
              </p:cNvPr>
              <p:cNvSpPr txBox="1"/>
              <p:nvPr/>
            </p:nvSpPr>
            <p:spPr>
              <a:xfrm>
                <a:off x="6647577" y="3748934"/>
                <a:ext cx="290016" cy="3077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vi-VN" sz="14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E6659F3-B7A6-7444-8E4A-0D7CD2960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577" y="3748934"/>
                <a:ext cx="290016" cy="307777"/>
              </a:xfrm>
              <a:prstGeom prst="rect">
                <a:avLst/>
              </a:prstGeom>
              <a:blipFill>
                <a:blip r:embed="rId13"/>
                <a:stretch>
                  <a:fillRect r="-4000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CBD476A-1380-324C-8F20-02B06EF53742}"/>
              </a:ext>
            </a:extLst>
          </p:cNvPr>
          <p:cNvCxnSpPr>
            <a:cxnSpLocks/>
            <a:stCxn id="14" idx="0"/>
            <a:endCxn id="90" idx="2"/>
          </p:cNvCxnSpPr>
          <p:nvPr/>
        </p:nvCxnSpPr>
        <p:spPr>
          <a:xfrm flipH="1" flipV="1">
            <a:off x="6792585" y="4056711"/>
            <a:ext cx="10213" cy="473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CDCF4CA-ADDD-1A46-8D78-B3CF66F32D14}"/>
                  </a:ext>
                </a:extLst>
              </p:cNvPr>
              <p:cNvSpPr txBox="1"/>
              <p:nvPr/>
            </p:nvSpPr>
            <p:spPr>
              <a:xfrm>
                <a:off x="5626268" y="3718790"/>
                <a:ext cx="290016" cy="3077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vi-VN" sz="14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CDCF4CA-ADDD-1A46-8D78-B3CF66F32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268" y="3718790"/>
                <a:ext cx="290016" cy="307777"/>
              </a:xfrm>
              <a:prstGeom prst="rect">
                <a:avLst/>
              </a:prstGeom>
              <a:blipFill>
                <a:blip r:embed="rId14"/>
                <a:stretch>
                  <a:fillRect r="-4000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F55BDCE-BEF9-C54F-BFB2-FB40C9111B1B}"/>
              </a:ext>
            </a:extLst>
          </p:cNvPr>
          <p:cNvCxnSpPr>
            <a:cxnSpLocks/>
            <a:endCxn id="93" idx="2"/>
          </p:cNvCxnSpPr>
          <p:nvPr/>
        </p:nvCxnSpPr>
        <p:spPr>
          <a:xfrm flipH="1" flipV="1">
            <a:off x="5771276" y="4026567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7AFD716-7A21-804A-A962-800FF143CD69}"/>
                  </a:ext>
                </a:extLst>
              </p:cNvPr>
              <p:cNvSpPr txBox="1"/>
              <p:nvPr/>
            </p:nvSpPr>
            <p:spPr>
              <a:xfrm>
                <a:off x="4591588" y="3718790"/>
                <a:ext cx="290016" cy="3077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vi-VN" sz="14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7AFD716-7A21-804A-A962-800FF143C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588" y="3718790"/>
                <a:ext cx="290016" cy="307777"/>
              </a:xfrm>
              <a:prstGeom prst="rect">
                <a:avLst/>
              </a:prstGeom>
              <a:blipFill>
                <a:blip r:embed="rId15"/>
                <a:stretch>
                  <a:fillRect r="-4167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6330F29-81EA-6043-961D-58B25FD3F72A}"/>
              </a:ext>
            </a:extLst>
          </p:cNvPr>
          <p:cNvCxnSpPr>
            <a:cxnSpLocks/>
            <a:endCxn id="95" idx="2"/>
          </p:cNvCxnSpPr>
          <p:nvPr/>
        </p:nvCxnSpPr>
        <p:spPr>
          <a:xfrm flipH="1" flipV="1">
            <a:off x="4736596" y="4026567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650973-EA22-4E4D-9DB1-00F31828851F}"/>
                  </a:ext>
                </a:extLst>
              </p:cNvPr>
              <p:cNvSpPr txBox="1"/>
              <p:nvPr/>
            </p:nvSpPr>
            <p:spPr>
              <a:xfrm>
                <a:off x="3568868" y="3729390"/>
                <a:ext cx="290016" cy="3077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vi-VN" sz="14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650973-EA22-4E4D-9DB1-00F318288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868" y="3729390"/>
                <a:ext cx="290016" cy="307777"/>
              </a:xfrm>
              <a:prstGeom prst="rect">
                <a:avLst/>
              </a:prstGeom>
              <a:blipFill>
                <a:blip r:embed="rId16"/>
                <a:stretch>
                  <a:fillRect r="-4000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93D7A42-31FD-454F-9DF6-5C733A04E715}"/>
              </a:ext>
            </a:extLst>
          </p:cNvPr>
          <p:cNvCxnSpPr>
            <a:cxnSpLocks/>
            <a:endCxn id="97" idx="2"/>
          </p:cNvCxnSpPr>
          <p:nvPr/>
        </p:nvCxnSpPr>
        <p:spPr>
          <a:xfrm flipH="1" flipV="1">
            <a:off x="3713876" y="4037167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0ECDC64-15F8-EC40-B124-6F5A69768C63}"/>
                  </a:ext>
                </a:extLst>
              </p:cNvPr>
              <p:cNvSpPr txBox="1"/>
              <p:nvPr/>
            </p:nvSpPr>
            <p:spPr>
              <a:xfrm>
                <a:off x="2543775" y="3729390"/>
                <a:ext cx="290016" cy="3077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vi-VN" sz="1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0ECDC64-15F8-EC40-B124-6F5A69768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775" y="3729390"/>
                <a:ext cx="290016" cy="307777"/>
              </a:xfrm>
              <a:prstGeom prst="rect">
                <a:avLst/>
              </a:prstGeom>
              <a:blipFill>
                <a:blip r:embed="rId17"/>
                <a:stretch>
                  <a:fillRect r="-4000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BCDA252-BEA1-B54A-9492-F2434C9D0E6E}"/>
              </a:ext>
            </a:extLst>
          </p:cNvPr>
          <p:cNvCxnSpPr>
            <a:cxnSpLocks/>
            <a:endCxn id="99" idx="2"/>
          </p:cNvCxnSpPr>
          <p:nvPr/>
        </p:nvCxnSpPr>
        <p:spPr>
          <a:xfrm flipH="1" flipV="1">
            <a:off x="2688783" y="4037167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A1B5C02-F638-4C4F-AE12-464E0A3A2B88}"/>
                  </a:ext>
                </a:extLst>
              </p:cNvPr>
              <p:cNvSpPr txBox="1"/>
              <p:nvPr/>
            </p:nvSpPr>
            <p:spPr>
              <a:xfrm>
                <a:off x="1517963" y="3729390"/>
                <a:ext cx="290016" cy="3077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vi-VN" sz="1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A1B5C02-F638-4C4F-AE12-464E0A3A2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963" y="3729390"/>
                <a:ext cx="290016" cy="307777"/>
              </a:xfrm>
              <a:prstGeom prst="rect">
                <a:avLst/>
              </a:prstGeom>
              <a:blipFill>
                <a:blip r:embed="rId18"/>
                <a:stretch>
                  <a:fillRect r="-4348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11816C0-6C40-3A48-B56A-D274964946D0}"/>
              </a:ext>
            </a:extLst>
          </p:cNvPr>
          <p:cNvCxnSpPr>
            <a:cxnSpLocks/>
            <a:endCxn id="101" idx="2"/>
          </p:cNvCxnSpPr>
          <p:nvPr/>
        </p:nvCxnSpPr>
        <p:spPr>
          <a:xfrm flipH="1" flipV="1">
            <a:off x="1662971" y="4037167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BBE8452-69BE-FC47-BA37-5009D7D8AFC3}"/>
                  </a:ext>
                </a:extLst>
              </p:cNvPr>
              <p:cNvSpPr txBox="1"/>
              <p:nvPr/>
            </p:nvSpPr>
            <p:spPr>
              <a:xfrm>
                <a:off x="484337" y="3737082"/>
                <a:ext cx="290016" cy="3077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vi-VN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BBE8452-69BE-FC47-BA37-5009D7D8A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37" y="3737082"/>
                <a:ext cx="290016" cy="307777"/>
              </a:xfrm>
              <a:prstGeom prst="rect">
                <a:avLst/>
              </a:prstGeom>
              <a:blipFill>
                <a:blip r:embed="rId19"/>
                <a:stretch>
                  <a:fillRect r="-4000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BB749A33-14A4-8746-ACAD-F09E077CAC7E}"/>
              </a:ext>
            </a:extLst>
          </p:cNvPr>
          <p:cNvCxnSpPr>
            <a:cxnSpLocks/>
            <a:endCxn id="103" idx="2"/>
          </p:cNvCxnSpPr>
          <p:nvPr/>
        </p:nvCxnSpPr>
        <p:spPr>
          <a:xfrm flipH="1" flipV="1">
            <a:off x="629345" y="4044859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9" name="Table 58">
                <a:extLst>
                  <a:ext uri="{FF2B5EF4-FFF2-40B4-BE49-F238E27FC236}">
                    <a16:creationId xmlns:a16="http://schemas.microsoft.com/office/drawing/2014/main" id="{AF3A16A4-1C84-0145-B1F4-E65F581215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0770372"/>
                  </p:ext>
                </p:extLst>
              </p:nvPr>
            </p:nvGraphicFramePr>
            <p:xfrm>
              <a:off x="7146536" y="166264"/>
              <a:ext cx="1833210" cy="12083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5734">
                      <a:extLst>
                        <a:ext uri="{9D8B030D-6E8A-4147-A177-3AD203B41FA5}">
                          <a16:colId xmlns:a16="http://schemas.microsoft.com/office/drawing/2014/main" val="3913447629"/>
                        </a:ext>
                      </a:extLst>
                    </a:gridCol>
                    <a:gridCol w="1387476">
                      <a:extLst>
                        <a:ext uri="{9D8B030D-6E8A-4147-A177-3AD203B41FA5}">
                          <a16:colId xmlns:a16="http://schemas.microsoft.com/office/drawing/2014/main" val="2553086163"/>
                        </a:ext>
                      </a:extLst>
                    </a:gridCol>
                  </a:tblGrid>
                  <a:tr h="3111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Predicted input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4698429"/>
                      </a:ext>
                    </a:extLst>
                  </a:tr>
                  <a:tr h="3111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Measured input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7283042"/>
                      </a:ext>
                    </a:extLst>
                  </a:tr>
                  <a:tr h="3111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Output of forward RNN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35917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9" name="Table 58">
                <a:extLst>
                  <a:ext uri="{FF2B5EF4-FFF2-40B4-BE49-F238E27FC236}">
                    <a16:creationId xmlns:a16="http://schemas.microsoft.com/office/drawing/2014/main" id="{AF3A16A4-1C84-0145-B1F4-E65F581215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0770372"/>
                  </p:ext>
                </p:extLst>
              </p:nvPr>
            </p:nvGraphicFramePr>
            <p:xfrm>
              <a:off x="7146536" y="166264"/>
              <a:ext cx="1833210" cy="12083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5734">
                      <a:extLst>
                        <a:ext uri="{9D8B030D-6E8A-4147-A177-3AD203B41FA5}">
                          <a16:colId xmlns:a16="http://schemas.microsoft.com/office/drawing/2014/main" val="3913447629"/>
                        </a:ext>
                      </a:extLst>
                    </a:gridCol>
                    <a:gridCol w="1387476">
                      <a:extLst>
                        <a:ext uri="{9D8B030D-6E8A-4147-A177-3AD203B41FA5}">
                          <a16:colId xmlns:a16="http://schemas.microsoft.com/office/drawing/2014/main" val="2553086163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t="-3704" r="-317143" b="-27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Predicted input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4698429"/>
                      </a:ext>
                    </a:extLst>
                  </a:tr>
                  <a:tr h="3549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t="-100000" r="-317143" b="-16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Measured input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728304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0"/>
                          <a:stretch>
                            <a:fillRect t="-136585" r="-317143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Output of forward RNN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35917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5570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4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9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4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250"/>
                            </p:stCondLst>
                            <p:childTnLst>
                              <p:par>
                                <p:cTn id="66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25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250"/>
                            </p:stCondLst>
                            <p:childTnLst>
                              <p:par>
                                <p:cTn id="7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9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500"/>
                            </p:stCondLst>
                            <p:childTnLst>
                              <p:par>
                                <p:cTn id="9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4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750"/>
                            </p:stCondLst>
                            <p:childTnLst>
                              <p:par>
                                <p:cTn id="96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250"/>
                            </p:stCondLst>
                            <p:childTnLst>
                              <p:par>
                                <p:cTn id="100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0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75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50"/>
                            </p:stCondLst>
                            <p:childTnLst>
                              <p:par>
                                <p:cTn id="10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9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000"/>
                            </p:stCondLst>
                            <p:childTnLst>
                              <p:par>
                                <p:cTn id="11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5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00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90" grpId="0" animBg="1"/>
      <p:bldP spid="93" grpId="0" animBg="1"/>
      <p:bldP spid="95" grpId="0" animBg="1"/>
      <p:bldP spid="97" grpId="0" animBg="1"/>
      <p:bldP spid="99" grpId="0" animBg="1"/>
      <p:bldP spid="101" grpId="0" animBg="1"/>
      <p:bldP spid="10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515351" cy="876652"/>
          </a:xfrm>
        </p:spPr>
        <p:txBody>
          <a:bodyPr>
            <a:noAutofit/>
          </a:bodyPr>
          <a:lstStyle/>
          <a:p>
            <a:r>
              <a:rPr lang="en-US" sz="2800" dirty="0"/>
              <a:t>Proposed Model – Forward RNN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0EF5E-7967-C94D-A48D-6EAF6CCFFA6E}" type="datetime1">
              <a:rPr lang="en-US" smtClean="0"/>
              <a:t>7/4/18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DBDC7C-CE6A-F646-B36D-4BC66863ECE3}"/>
              </a:ext>
            </a:extLst>
          </p:cNvPr>
          <p:cNvSpPr/>
          <p:nvPr/>
        </p:nvSpPr>
        <p:spPr>
          <a:xfrm>
            <a:off x="470774" y="4530299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B83AB8-32C4-A441-84B4-2AD6FBAA1BB1}"/>
              </a:ext>
            </a:extLst>
          </p:cNvPr>
          <p:cNvSpPr/>
          <p:nvPr/>
        </p:nvSpPr>
        <p:spPr>
          <a:xfrm>
            <a:off x="1503707" y="4530299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9F2976-17D0-D845-80D6-0C7320A68A0C}"/>
              </a:ext>
            </a:extLst>
          </p:cNvPr>
          <p:cNvSpPr/>
          <p:nvPr/>
        </p:nvSpPr>
        <p:spPr>
          <a:xfrm>
            <a:off x="2536640" y="4530299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B96043B-9EAB-4F49-A35D-6B3574182C1B}"/>
              </a:ext>
            </a:extLst>
          </p:cNvPr>
          <p:cNvSpPr/>
          <p:nvPr/>
        </p:nvSpPr>
        <p:spPr>
          <a:xfrm>
            <a:off x="4583994" y="4530299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301BA5F-DF04-9C48-BD8E-F56FDE04A495}"/>
              </a:ext>
            </a:extLst>
          </p:cNvPr>
          <p:cNvSpPr/>
          <p:nvPr/>
        </p:nvSpPr>
        <p:spPr>
          <a:xfrm>
            <a:off x="5611283" y="4530299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4EB82B9-8F70-9B4A-B0B8-D09AE86B06C5}"/>
              </a:ext>
            </a:extLst>
          </p:cNvPr>
          <p:cNvSpPr/>
          <p:nvPr/>
        </p:nvSpPr>
        <p:spPr>
          <a:xfrm>
            <a:off x="3556705" y="4530299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67B77D-7AA9-A744-A2AD-FFB5A65E1BF1}"/>
              </a:ext>
            </a:extLst>
          </p:cNvPr>
          <p:cNvSpPr/>
          <p:nvPr/>
        </p:nvSpPr>
        <p:spPr>
          <a:xfrm>
            <a:off x="6641394" y="4530299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74D8553-CCBF-1643-858C-AFC6EEBEC8D4}"/>
              </a:ext>
            </a:extLst>
          </p:cNvPr>
          <p:cNvSpPr/>
          <p:nvPr/>
        </p:nvSpPr>
        <p:spPr>
          <a:xfrm>
            <a:off x="7668683" y="4530299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A8F48-E476-F343-AF75-65A4A09D0E13}"/>
                  </a:ext>
                </a:extLst>
              </p:cNvPr>
              <p:cNvSpPr txBox="1"/>
              <p:nvPr/>
            </p:nvSpPr>
            <p:spPr>
              <a:xfrm>
                <a:off x="483131" y="5208854"/>
                <a:ext cx="290016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 b="1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A8F48-E476-F343-AF75-65A4A09D0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31" y="5208854"/>
                <a:ext cx="290016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FA714A-1A41-E64B-B72D-5E0F97DC89F6}"/>
                  </a:ext>
                </a:extLst>
              </p:cNvPr>
              <p:cNvSpPr txBox="1"/>
              <p:nvPr/>
            </p:nvSpPr>
            <p:spPr>
              <a:xfrm>
                <a:off x="1512342" y="5208307"/>
                <a:ext cx="290016" cy="3077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FA714A-1A41-E64B-B72D-5E0F97DC8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342" y="5208307"/>
                <a:ext cx="29001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6E2AD3-7377-EA42-970C-822160944842}"/>
                  </a:ext>
                </a:extLst>
              </p:cNvPr>
              <p:cNvSpPr txBox="1"/>
              <p:nvPr/>
            </p:nvSpPr>
            <p:spPr>
              <a:xfrm>
                <a:off x="2545275" y="5208307"/>
                <a:ext cx="290016" cy="3077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6E2AD3-7377-EA42-970C-82216094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275" y="5208307"/>
                <a:ext cx="29001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C9D340-7928-DF4C-9EA0-40A13D0F36A8}"/>
                  </a:ext>
                </a:extLst>
              </p:cNvPr>
              <p:cNvSpPr txBox="1"/>
              <p:nvPr/>
            </p:nvSpPr>
            <p:spPr>
              <a:xfrm>
                <a:off x="3579365" y="5208306"/>
                <a:ext cx="290016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C9D340-7928-DF4C-9EA0-40A13D0F3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365" y="5208306"/>
                <a:ext cx="29001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1C89B9-9865-F24D-BA26-25277BAAF661}"/>
                  </a:ext>
                </a:extLst>
              </p:cNvPr>
              <p:cNvSpPr txBox="1"/>
              <p:nvPr/>
            </p:nvSpPr>
            <p:spPr>
              <a:xfrm>
                <a:off x="4596308" y="5208305"/>
                <a:ext cx="290016" cy="3077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1C89B9-9865-F24D-BA26-25277BAAF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308" y="5208305"/>
                <a:ext cx="29001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96C62-4B87-6144-8325-DA129F62D171}"/>
                  </a:ext>
                </a:extLst>
              </p:cNvPr>
              <p:cNvSpPr txBox="1"/>
              <p:nvPr/>
            </p:nvSpPr>
            <p:spPr>
              <a:xfrm>
                <a:off x="5627679" y="5208305"/>
                <a:ext cx="290016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96C62-4B87-6144-8325-DA129F62D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679" y="5208305"/>
                <a:ext cx="290016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5DED9A-6A22-554F-AF6B-406A3E3683D5}"/>
                  </a:ext>
                </a:extLst>
              </p:cNvPr>
              <p:cNvSpPr txBox="1"/>
              <p:nvPr/>
            </p:nvSpPr>
            <p:spPr>
              <a:xfrm>
                <a:off x="6654968" y="5208304"/>
                <a:ext cx="290016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5DED9A-6A22-554F-AF6B-406A3E368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968" y="5208304"/>
                <a:ext cx="29001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EF3C75-96DD-9849-9EB2-3B97262DC983}"/>
                  </a:ext>
                </a:extLst>
              </p:cNvPr>
              <p:cNvSpPr txBox="1"/>
              <p:nvPr/>
            </p:nvSpPr>
            <p:spPr>
              <a:xfrm>
                <a:off x="7682257" y="5208303"/>
                <a:ext cx="290016" cy="3077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EF3C75-96DD-9849-9EB2-3B97262DC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257" y="5208303"/>
                <a:ext cx="290016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D3756422-D641-A646-AA5C-61CF90293F95}"/>
              </a:ext>
            </a:extLst>
          </p:cNvPr>
          <p:cNvCxnSpPr>
            <a:stCxn id="7" idx="0"/>
            <a:endCxn id="9" idx="0"/>
          </p:cNvCxnSpPr>
          <p:nvPr/>
        </p:nvCxnSpPr>
        <p:spPr>
          <a:xfrm rot="5400000" flipH="1" flipV="1">
            <a:off x="1148644" y="4013833"/>
            <a:ext cx="12700" cy="1032933"/>
          </a:xfrm>
          <a:prstGeom prst="curvedConnector3">
            <a:avLst>
              <a:gd name="adj1" fmla="val 999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7CE6A5-7CEC-2449-8705-846582BEBF77}"/>
              </a:ext>
            </a:extLst>
          </p:cNvPr>
          <p:cNvCxnSpPr>
            <a:cxnSpLocks/>
            <a:stCxn id="16" idx="0"/>
            <a:endCxn id="7" idx="2"/>
          </p:cNvCxnSpPr>
          <p:nvPr/>
        </p:nvCxnSpPr>
        <p:spPr>
          <a:xfrm flipV="1">
            <a:off x="628139" y="4846385"/>
            <a:ext cx="4039" cy="362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C8C2B4-D175-824E-81DE-FD6F20A45CDE}"/>
              </a:ext>
            </a:extLst>
          </p:cNvPr>
          <p:cNvCxnSpPr>
            <a:cxnSpLocks/>
            <a:stCxn id="25" idx="0"/>
            <a:endCxn id="9" idx="2"/>
          </p:cNvCxnSpPr>
          <p:nvPr/>
        </p:nvCxnSpPr>
        <p:spPr>
          <a:xfrm flipV="1">
            <a:off x="1657350" y="4846385"/>
            <a:ext cx="7761" cy="361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D44FC60-36E5-AA42-A295-F84B635C7856}"/>
              </a:ext>
            </a:extLst>
          </p:cNvPr>
          <p:cNvSpPr/>
          <p:nvPr/>
        </p:nvSpPr>
        <p:spPr>
          <a:xfrm>
            <a:off x="4430933" y="1383706"/>
            <a:ext cx="2069394" cy="12727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Recurrent Neural Network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5A75B5F8-515A-A046-A302-3B5EB6577234}"/>
              </a:ext>
            </a:extLst>
          </p:cNvPr>
          <p:cNvSpPr/>
          <p:nvPr/>
        </p:nvSpPr>
        <p:spPr>
          <a:xfrm>
            <a:off x="3909910" y="1868156"/>
            <a:ext cx="390241" cy="3032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2724E1A5-CCA3-634E-AAA5-E9D14A460AAE}"/>
              </a:ext>
            </a:extLst>
          </p:cNvPr>
          <p:cNvSpPr/>
          <p:nvPr/>
        </p:nvSpPr>
        <p:spPr>
          <a:xfrm>
            <a:off x="6680116" y="1868156"/>
            <a:ext cx="390241" cy="3032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95E234C-CAD7-0A40-AB56-97C8D934FAF4}"/>
                  </a:ext>
                </a:extLst>
              </p:cNvPr>
              <p:cNvSpPr txBox="1"/>
              <p:nvPr/>
            </p:nvSpPr>
            <p:spPr>
              <a:xfrm>
                <a:off x="7325246" y="1819314"/>
                <a:ext cx="504841" cy="40011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95E234C-CAD7-0A40-AB56-97C8D934F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246" y="1819314"/>
                <a:ext cx="504841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D7B192D-047E-A84C-B152-65843B010F21}"/>
              </a:ext>
            </a:extLst>
          </p:cNvPr>
          <p:cNvCxnSpPr>
            <a:cxnSpLocks/>
            <a:stCxn id="26" idx="0"/>
            <a:endCxn id="10" idx="2"/>
          </p:cNvCxnSpPr>
          <p:nvPr/>
        </p:nvCxnSpPr>
        <p:spPr>
          <a:xfrm flipV="1">
            <a:off x="2690283" y="4846385"/>
            <a:ext cx="7761" cy="361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369456A-C2FE-A146-9242-8E5C3E31FAE4}"/>
              </a:ext>
            </a:extLst>
          </p:cNvPr>
          <p:cNvCxnSpPr>
            <a:cxnSpLocks/>
            <a:stCxn id="27" idx="0"/>
            <a:endCxn id="13" idx="2"/>
          </p:cNvCxnSpPr>
          <p:nvPr/>
        </p:nvCxnSpPr>
        <p:spPr>
          <a:xfrm flipH="1" flipV="1">
            <a:off x="3718109" y="4846385"/>
            <a:ext cx="6264" cy="3619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1A8EC1B-95C9-5C42-BE17-159EAD0D0E69}"/>
              </a:ext>
            </a:extLst>
          </p:cNvPr>
          <p:cNvCxnSpPr>
            <a:cxnSpLocks/>
            <a:stCxn id="28" idx="0"/>
            <a:endCxn id="11" idx="2"/>
          </p:cNvCxnSpPr>
          <p:nvPr/>
        </p:nvCxnSpPr>
        <p:spPr>
          <a:xfrm flipV="1">
            <a:off x="4741316" y="4846385"/>
            <a:ext cx="4082" cy="361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CBC2D0F-473B-6640-A71D-42E21F20F0B4}"/>
              </a:ext>
            </a:extLst>
          </p:cNvPr>
          <p:cNvCxnSpPr>
            <a:cxnSpLocks/>
            <a:stCxn id="29" idx="0"/>
            <a:endCxn id="12" idx="2"/>
          </p:cNvCxnSpPr>
          <p:nvPr/>
        </p:nvCxnSpPr>
        <p:spPr>
          <a:xfrm flipV="1">
            <a:off x="5772687" y="4846385"/>
            <a:ext cx="0" cy="361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8DA77FB-A060-564C-8EE3-69534FECCEA1}"/>
              </a:ext>
            </a:extLst>
          </p:cNvPr>
          <p:cNvCxnSpPr>
            <a:cxnSpLocks/>
            <a:stCxn id="30" idx="0"/>
            <a:endCxn id="14" idx="2"/>
          </p:cNvCxnSpPr>
          <p:nvPr/>
        </p:nvCxnSpPr>
        <p:spPr>
          <a:xfrm flipV="1">
            <a:off x="6799976" y="4846385"/>
            <a:ext cx="2822" cy="3619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A108850-8F8B-D549-AC37-4C60E85794B9}"/>
              </a:ext>
            </a:extLst>
          </p:cNvPr>
          <p:cNvCxnSpPr>
            <a:cxnSpLocks/>
            <a:stCxn id="31" idx="0"/>
            <a:endCxn id="15" idx="2"/>
          </p:cNvCxnSpPr>
          <p:nvPr/>
        </p:nvCxnSpPr>
        <p:spPr>
          <a:xfrm flipV="1">
            <a:off x="7827265" y="4846385"/>
            <a:ext cx="2822" cy="361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98AE31B3-39B0-5243-A771-57DCBE78B9F5}"/>
              </a:ext>
            </a:extLst>
          </p:cNvPr>
          <p:cNvCxnSpPr/>
          <p:nvPr/>
        </p:nvCxnSpPr>
        <p:spPr>
          <a:xfrm rot="5400000" flipH="1" flipV="1">
            <a:off x="2177657" y="4004307"/>
            <a:ext cx="12700" cy="1032933"/>
          </a:xfrm>
          <a:prstGeom prst="curvedConnector3">
            <a:avLst>
              <a:gd name="adj1" fmla="val 999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95B1CE08-B19E-C444-A7AB-0FFE12E75206}"/>
              </a:ext>
            </a:extLst>
          </p:cNvPr>
          <p:cNvCxnSpPr/>
          <p:nvPr/>
        </p:nvCxnSpPr>
        <p:spPr>
          <a:xfrm rot="5400000" flipH="1" flipV="1">
            <a:off x="3206671" y="4004307"/>
            <a:ext cx="12700" cy="1032933"/>
          </a:xfrm>
          <a:prstGeom prst="curvedConnector3">
            <a:avLst>
              <a:gd name="adj1" fmla="val 999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D327C134-D6D1-DE4D-890E-E715B10ED336}"/>
              </a:ext>
            </a:extLst>
          </p:cNvPr>
          <p:cNvCxnSpPr/>
          <p:nvPr/>
        </p:nvCxnSpPr>
        <p:spPr>
          <a:xfrm rot="5400000" flipH="1" flipV="1">
            <a:off x="4239604" y="3991606"/>
            <a:ext cx="12700" cy="1032933"/>
          </a:xfrm>
          <a:prstGeom prst="curvedConnector3">
            <a:avLst>
              <a:gd name="adj1" fmla="val 999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53F82D58-89BD-4E4A-88ED-6F6FFFC184DB}"/>
              </a:ext>
            </a:extLst>
          </p:cNvPr>
          <p:cNvCxnSpPr/>
          <p:nvPr/>
        </p:nvCxnSpPr>
        <p:spPr>
          <a:xfrm rot="5400000" flipH="1" flipV="1">
            <a:off x="5251282" y="4004307"/>
            <a:ext cx="12700" cy="1032933"/>
          </a:xfrm>
          <a:prstGeom prst="curvedConnector3">
            <a:avLst>
              <a:gd name="adj1" fmla="val 999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BC0775F3-D159-674B-92FE-4BD7DB7B929C}"/>
              </a:ext>
            </a:extLst>
          </p:cNvPr>
          <p:cNvCxnSpPr/>
          <p:nvPr/>
        </p:nvCxnSpPr>
        <p:spPr>
          <a:xfrm rot="5400000" flipH="1" flipV="1">
            <a:off x="6277160" y="4031941"/>
            <a:ext cx="12700" cy="1032933"/>
          </a:xfrm>
          <a:prstGeom prst="curvedConnector3">
            <a:avLst>
              <a:gd name="adj1" fmla="val 999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>
            <a:extLst>
              <a:ext uri="{FF2B5EF4-FFF2-40B4-BE49-F238E27FC236}">
                <a16:creationId xmlns:a16="http://schemas.microsoft.com/office/drawing/2014/main" id="{764AD0B8-AB55-1A4F-86E9-159DEE1CE6BD}"/>
              </a:ext>
            </a:extLst>
          </p:cNvPr>
          <p:cNvCxnSpPr/>
          <p:nvPr/>
        </p:nvCxnSpPr>
        <p:spPr>
          <a:xfrm rot="5400000" flipH="1" flipV="1">
            <a:off x="7318896" y="4017007"/>
            <a:ext cx="12700" cy="1032933"/>
          </a:xfrm>
          <a:prstGeom prst="curvedConnector3">
            <a:avLst>
              <a:gd name="adj1" fmla="val 999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4EE7BD7-6ED5-CA4A-9A3F-4656EC1961CA}"/>
                  </a:ext>
                </a:extLst>
              </p:cNvPr>
              <p:cNvSpPr txBox="1"/>
              <p:nvPr/>
            </p:nvSpPr>
            <p:spPr>
              <a:xfrm>
                <a:off x="7682257" y="3729390"/>
                <a:ext cx="290016" cy="3077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4EE7BD7-6ED5-CA4A-9A3F-4656EC196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257" y="3729390"/>
                <a:ext cx="290016" cy="307777"/>
              </a:xfrm>
              <a:prstGeom prst="rect">
                <a:avLst/>
              </a:prstGeom>
              <a:blipFill>
                <a:blip r:embed="rId11"/>
                <a:stretch>
                  <a:fillRect r="-4000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1C571E7-036A-484B-B48B-41BDEC34EA1A}"/>
              </a:ext>
            </a:extLst>
          </p:cNvPr>
          <p:cNvCxnSpPr>
            <a:cxnSpLocks/>
            <a:stCxn id="15" idx="0"/>
            <a:endCxn id="85" idx="2"/>
          </p:cNvCxnSpPr>
          <p:nvPr/>
        </p:nvCxnSpPr>
        <p:spPr>
          <a:xfrm flipH="1" flipV="1">
            <a:off x="7827265" y="4037167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E6659F3-B7A6-7444-8E4A-0D7CD2960F2B}"/>
                  </a:ext>
                </a:extLst>
              </p:cNvPr>
              <p:cNvSpPr txBox="1"/>
              <p:nvPr/>
            </p:nvSpPr>
            <p:spPr>
              <a:xfrm>
                <a:off x="6647577" y="3748934"/>
                <a:ext cx="290016" cy="3077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vi-VN" sz="14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E6659F3-B7A6-7444-8E4A-0D7CD2960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577" y="3748934"/>
                <a:ext cx="290016" cy="307777"/>
              </a:xfrm>
              <a:prstGeom prst="rect">
                <a:avLst/>
              </a:prstGeom>
              <a:blipFill>
                <a:blip r:embed="rId12"/>
                <a:stretch>
                  <a:fillRect r="-4000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CBD476A-1380-324C-8F20-02B06EF53742}"/>
              </a:ext>
            </a:extLst>
          </p:cNvPr>
          <p:cNvCxnSpPr>
            <a:cxnSpLocks/>
            <a:stCxn id="14" idx="0"/>
            <a:endCxn id="90" idx="2"/>
          </p:cNvCxnSpPr>
          <p:nvPr/>
        </p:nvCxnSpPr>
        <p:spPr>
          <a:xfrm flipH="1" flipV="1">
            <a:off x="6792585" y="4056711"/>
            <a:ext cx="10213" cy="473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CDCF4CA-ADDD-1A46-8D78-B3CF66F32D14}"/>
                  </a:ext>
                </a:extLst>
              </p:cNvPr>
              <p:cNvSpPr txBox="1"/>
              <p:nvPr/>
            </p:nvSpPr>
            <p:spPr>
              <a:xfrm>
                <a:off x="5626268" y="3718790"/>
                <a:ext cx="290016" cy="3077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vi-VN" sz="14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CDCF4CA-ADDD-1A46-8D78-B3CF66F32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268" y="3718790"/>
                <a:ext cx="290016" cy="307777"/>
              </a:xfrm>
              <a:prstGeom prst="rect">
                <a:avLst/>
              </a:prstGeom>
              <a:blipFill>
                <a:blip r:embed="rId13"/>
                <a:stretch>
                  <a:fillRect r="-4000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F55BDCE-BEF9-C54F-BFB2-FB40C9111B1B}"/>
              </a:ext>
            </a:extLst>
          </p:cNvPr>
          <p:cNvCxnSpPr>
            <a:cxnSpLocks/>
            <a:endCxn id="93" idx="2"/>
          </p:cNvCxnSpPr>
          <p:nvPr/>
        </p:nvCxnSpPr>
        <p:spPr>
          <a:xfrm flipH="1" flipV="1">
            <a:off x="5771276" y="4026567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7AFD716-7A21-804A-A962-800FF143CD69}"/>
                  </a:ext>
                </a:extLst>
              </p:cNvPr>
              <p:cNvSpPr txBox="1"/>
              <p:nvPr/>
            </p:nvSpPr>
            <p:spPr>
              <a:xfrm>
                <a:off x="4591588" y="3718790"/>
                <a:ext cx="290016" cy="3077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vi-VN" sz="14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7AFD716-7A21-804A-A962-800FF143C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588" y="3718790"/>
                <a:ext cx="290016" cy="307777"/>
              </a:xfrm>
              <a:prstGeom prst="rect">
                <a:avLst/>
              </a:prstGeom>
              <a:blipFill>
                <a:blip r:embed="rId14"/>
                <a:stretch>
                  <a:fillRect r="-4167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6330F29-81EA-6043-961D-58B25FD3F72A}"/>
              </a:ext>
            </a:extLst>
          </p:cNvPr>
          <p:cNvCxnSpPr>
            <a:cxnSpLocks/>
            <a:endCxn id="95" idx="2"/>
          </p:cNvCxnSpPr>
          <p:nvPr/>
        </p:nvCxnSpPr>
        <p:spPr>
          <a:xfrm flipH="1" flipV="1">
            <a:off x="4736596" y="4026567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650973-EA22-4E4D-9DB1-00F31828851F}"/>
                  </a:ext>
                </a:extLst>
              </p:cNvPr>
              <p:cNvSpPr txBox="1"/>
              <p:nvPr/>
            </p:nvSpPr>
            <p:spPr>
              <a:xfrm>
                <a:off x="3568868" y="3729390"/>
                <a:ext cx="290016" cy="3077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vi-VN" sz="14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650973-EA22-4E4D-9DB1-00F318288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868" y="3729390"/>
                <a:ext cx="290016" cy="307777"/>
              </a:xfrm>
              <a:prstGeom prst="rect">
                <a:avLst/>
              </a:prstGeom>
              <a:blipFill>
                <a:blip r:embed="rId15"/>
                <a:stretch>
                  <a:fillRect r="-4000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93D7A42-31FD-454F-9DF6-5C733A04E715}"/>
              </a:ext>
            </a:extLst>
          </p:cNvPr>
          <p:cNvCxnSpPr>
            <a:cxnSpLocks/>
            <a:endCxn id="97" idx="2"/>
          </p:cNvCxnSpPr>
          <p:nvPr/>
        </p:nvCxnSpPr>
        <p:spPr>
          <a:xfrm flipH="1" flipV="1">
            <a:off x="3713876" y="4037167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0ECDC64-15F8-EC40-B124-6F5A69768C63}"/>
                  </a:ext>
                </a:extLst>
              </p:cNvPr>
              <p:cNvSpPr txBox="1"/>
              <p:nvPr/>
            </p:nvSpPr>
            <p:spPr>
              <a:xfrm>
                <a:off x="2543775" y="3729390"/>
                <a:ext cx="290016" cy="3077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vi-VN" sz="1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0ECDC64-15F8-EC40-B124-6F5A69768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775" y="3729390"/>
                <a:ext cx="290016" cy="307777"/>
              </a:xfrm>
              <a:prstGeom prst="rect">
                <a:avLst/>
              </a:prstGeom>
              <a:blipFill>
                <a:blip r:embed="rId16"/>
                <a:stretch>
                  <a:fillRect r="-4000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BCDA252-BEA1-B54A-9492-F2434C9D0E6E}"/>
              </a:ext>
            </a:extLst>
          </p:cNvPr>
          <p:cNvCxnSpPr>
            <a:cxnSpLocks/>
            <a:endCxn id="99" idx="2"/>
          </p:cNvCxnSpPr>
          <p:nvPr/>
        </p:nvCxnSpPr>
        <p:spPr>
          <a:xfrm flipH="1" flipV="1">
            <a:off x="2688783" y="4037167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A1B5C02-F638-4C4F-AE12-464E0A3A2B88}"/>
                  </a:ext>
                </a:extLst>
              </p:cNvPr>
              <p:cNvSpPr txBox="1"/>
              <p:nvPr/>
            </p:nvSpPr>
            <p:spPr>
              <a:xfrm>
                <a:off x="1517963" y="3729390"/>
                <a:ext cx="290016" cy="3077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vi-VN" sz="1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A1B5C02-F638-4C4F-AE12-464E0A3A2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963" y="3729390"/>
                <a:ext cx="290016" cy="307777"/>
              </a:xfrm>
              <a:prstGeom prst="rect">
                <a:avLst/>
              </a:prstGeom>
              <a:blipFill>
                <a:blip r:embed="rId17"/>
                <a:stretch>
                  <a:fillRect r="-4348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11816C0-6C40-3A48-B56A-D274964946D0}"/>
              </a:ext>
            </a:extLst>
          </p:cNvPr>
          <p:cNvCxnSpPr>
            <a:cxnSpLocks/>
            <a:endCxn id="101" idx="2"/>
          </p:cNvCxnSpPr>
          <p:nvPr/>
        </p:nvCxnSpPr>
        <p:spPr>
          <a:xfrm flipH="1" flipV="1">
            <a:off x="1662971" y="4037167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BBE8452-69BE-FC47-BA37-5009D7D8AFC3}"/>
                  </a:ext>
                </a:extLst>
              </p:cNvPr>
              <p:cNvSpPr txBox="1"/>
              <p:nvPr/>
            </p:nvSpPr>
            <p:spPr>
              <a:xfrm>
                <a:off x="484337" y="3737082"/>
                <a:ext cx="290016" cy="3077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vi-VN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BBE8452-69BE-FC47-BA37-5009D7D8A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37" y="3737082"/>
                <a:ext cx="290016" cy="307777"/>
              </a:xfrm>
              <a:prstGeom prst="rect">
                <a:avLst/>
              </a:prstGeom>
              <a:blipFill>
                <a:blip r:embed="rId18"/>
                <a:stretch>
                  <a:fillRect r="-4000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BB749A33-14A4-8746-ACAD-F09E077CAC7E}"/>
              </a:ext>
            </a:extLst>
          </p:cNvPr>
          <p:cNvCxnSpPr>
            <a:cxnSpLocks/>
            <a:endCxn id="103" idx="2"/>
          </p:cNvCxnSpPr>
          <p:nvPr/>
        </p:nvCxnSpPr>
        <p:spPr>
          <a:xfrm flipH="1" flipV="1">
            <a:off x="629345" y="4044859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43D1BDF-145D-BC47-B9B7-A2918C91430E}"/>
                  </a:ext>
                </a:extLst>
              </p:cNvPr>
              <p:cNvSpPr txBox="1"/>
              <p:nvPr/>
            </p:nvSpPr>
            <p:spPr>
              <a:xfrm>
                <a:off x="778408" y="5208852"/>
                <a:ext cx="290016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 b="1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43D1BDF-145D-BC47-B9B7-A2918C914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08" y="5208852"/>
                <a:ext cx="290016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5762880-BF38-AC46-A53C-5A8150845590}"/>
                  </a:ext>
                </a:extLst>
              </p:cNvPr>
              <p:cNvSpPr txBox="1"/>
              <p:nvPr/>
            </p:nvSpPr>
            <p:spPr>
              <a:xfrm>
                <a:off x="1807619" y="5208305"/>
                <a:ext cx="290016" cy="3077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5762880-BF38-AC46-A53C-5A8150845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619" y="5208305"/>
                <a:ext cx="290016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8CD6377-7B9C-FE44-8B75-2FF9578DAD32}"/>
                  </a:ext>
                </a:extLst>
              </p:cNvPr>
              <p:cNvSpPr txBox="1"/>
              <p:nvPr/>
            </p:nvSpPr>
            <p:spPr>
              <a:xfrm>
                <a:off x="2840552" y="5208305"/>
                <a:ext cx="290016" cy="3077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8CD6377-7B9C-FE44-8B75-2FF9578DA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552" y="5208305"/>
                <a:ext cx="290016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DB3ADE-F0DE-CE4D-B7F3-3E508ECA18B7}"/>
                  </a:ext>
                </a:extLst>
              </p:cNvPr>
              <p:cNvSpPr txBox="1"/>
              <p:nvPr/>
            </p:nvSpPr>
            <p:spPr>
              <a:xfrm>
                <a:off x="3874642" y="5208304"/>
                <a:ext cx="290016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3DB3ADE-F0DE-CE4D-B7F3-3E508ECA1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642" y="5208304"/>
                <a:ext cx="290016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0FBC6C6-9C20-824B-828F-C1C1444411B9}"/>
                  </a:ext>
                </a:extLst>
              </p:cNvPr>
              <p:cNvSpPr txBox="1"/>
              <p:nvPr/>
            </p:nvSpPr>
            <p:spPr>
              <a:xfrm>
                <a:off x="5922956" y="5208303"/>
                <a:ext cx="290016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0FBC6C6-9C20-824B-828F-C1C144441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956" y="5208303"/>
                <a:ext cx="290016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38A7F34-749A-D146-9FAD-CEE4EB2F5F5E}"/>
                  </a:ext>
                </a:extLst>
              </p:cNvPr>
              <p:cNvSpPr txBox="1"/>
              <p:nvPr/>
            </p:nvSpPr>
            <p:spPr>
              <a:xfrm>
                <a:off x="6950245" y="5208302"/>
                <a:ext cx="290016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38A7F34-749A-D146-9FAD-CEE4EB2F5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245" y="5208302"/>
                <a:ext cx="290016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508559F-AD90-224E-8CC0-7DEC3795C86D}"/>
                  </a:ext>
                </a:extLst>
              </p:cNvPr>
              <p:cNvSpPr txBox="1"/>
              <p:nvPr/>
            </p:nvSpPr>
            <p:spPr>
              <a:xfrm>
                <a:off x="7977534" y="5208301"/>
                <a:ext cx="290016" cy="3077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508559F-AD90-224E-8CC0-7DEC3795C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534" y="5208301"/>
                <a:ext cx="290016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2A8A87-57B5-D440-ACEA-064A96EFECC6}"/>
                  </a:ext>
                </a:extLst>
              </p:cNvPr>
              <p:cNvSpPr txBox="1"/>
              <p:nvPr/>
            </p:nvSpPr>
            <p:spPr>
              <a:xfrm>
                <a:off x="4892284" y="5205857"/>
                <a:ext cx="290016" cy="3077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12A8A87-57B5-D440-ACEA-064A96EFE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284" y="5205857"/>
                <a:ext cx="290016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1" name="Table 70">
                <a:extLst>
                  <a:ext uri="{FF2B5EF4-FFF2-40B4-BE49-F238E27FC236}">
                    <a16:creationId xmlns:a16="http://schemas.microsoft.com/office/drawing/2014/main" id="{5DA4B9F3-0251-4245-A2D1-78163DB739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2375862"/>
                  </p:ext>
                </p:extLst>
              </p:nvPr>
            </p:nvGraphicFramePr>
            <p:xfrm>
              <a:off x="7146536" y="166264"/>
              <a:ext cx="1833210" cy="12083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5734">
                      <a:extLst>
                        <a:ext uri="{9D8B030D-6E8A-4147-A177-3AD203B41FA5}">
                          <a16:colId xmlns:a16="http://schemas.microsoft.com/office/drawing/2014/main" val="3913447629"/>
                        </a:ext>
                      </a:extLst>
                    </a:gridCol>
                    <a:gridCol w="1387476">
                      <a:extLst>
                        <a:ext uri="{9D8B030D-6E8A-4147-A177-3AD203B41FA5}">
                          <a16:colId xmlns:a16="http://schemas.microsoft.com/office/drawing/2014/main" val="2553086163"/>
                        </a:ext>
                      </a:extLst>
                    </a:gridCol>
                  </a:tblGrid>
                  <a:tr h="3111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Predicted input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4698429"/>
                      </a:ext>
                    </a:extLst>
                  </a:tr>
                  <a:tr h="3111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Measured input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7283042"/>
                      </a:ext>
                    </a:extLst>
                  </a:tr>
                  <a:tr h="3111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Output of forward RNN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35917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1" name="Table 70">
                <a:extLst>
                  <a:ext uri="{FF2B5EF4-FFF2-40B4-BE49-F238E27FC236}">
                    <a16:creationId xmlns:a16="http://schemas.microsoft.com/office/drawing/2014/main" id="{5DA4B9F3-0251-4245-A2D1-78163DB739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2375862"/>
                  </p:ext>
                </p:extLst>
              </p:nvPr>
            </p:nvGraphicFramePr>
            <p:xfrm>
              <a:off x="7146536" y="166264"/>
              <a:ext cx="1833210" cy="12083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5734">
                      <a:extLst>
                        <a:ext uri="{9D8B030D-6E8A-4147-A177-3AD203B41FA5}">
                          <a16:colId xmlns:a16="http://schemas.microsoft.com/office/drawing/2014/main" val="3913447629"/>
                        </a:ext>
                      </a:extLst>
                    </a:gridCol>
                    <a:gridCol w="1387476">
                      <a:extLst>
                        <a:ext uri="{9D8B030D-6E8A-4147-A177-3AD203B41FA5}">
                          <a16:colId xmlns:a16="http://schemas.microsoft.com/office/drawing/2014/main" val="2553086163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5"/>
                          <a:stretch>
                            <a:fillRect t="-3704" r="-317143" b="-270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Predicted input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4698429"/>
                      </a:ext>
                    </a:extLst>
                  </a:tr>
                  <a:tr h="3549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5"/>
                          <a:stretch>
                            <a:fillRect t="-100000" r="-317143" b="-16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Measured input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728304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5"/>
                          <a:stretch>
                            <a:fillRect t="-136585" r="-317143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Output of forward RNN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35917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2" name="Table 71">
                <a:extLst>
                  <a:ext uri="{FF2B5EF4-FFF2-40B4-BE49-F238E27FC236}">
                    <a16:creationId xmlns:a16="http://schemas.microsoft.com/office/drawing/2014/main" id="{F7ED3B7E-04B9-5B4B-B978-057589E97D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24217"/>
                  </p:ext>
                </p:extLst>
              </p:nvPr>
            </p:nvGraphicFramePr>
            <p:xfrm>
              <a:off x="419955" y="1834374"/>
              <a:ext cx="3235414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76504">
                      <a:extLst>
                        <a:ext uri="{9D8B030D-6E8A-4147-A177-3AD203B41FA5}">
                          <a16:colId xmlns:a16="http://schemas.microsoft.com/office/drawing/2014/main" val="128390385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323036727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90898573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182365817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142850837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500000292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2338363193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461619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3074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2" name="Table 71">
                <a:extLst>
                  <a:ext uri="{FF2B5EF4-FFF2-40B4-BE49-F238E27FC236}">
                    <a16:creationId xmlns:a16="http://schemas.microsoft.com/office/drawing/2014/main" id="{F7ED3B7E-04B9-5B4B-B978-057589E97D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524217"/>
                  </p:ext>
                </p:extLst>
              </p:nvPr>
            </p:nvGraphicFramePr>
            <p:xfrm>
              <a:off x="419955" y="1834374"/>
              <a:ext cx="3235414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76504">
                      <a:extLst>
                        <a:ext uri="{9D8B030D-6E8A-4147-A177-3AD203B41FA5}">
                          <a16:colId xmlns:a16="http://schemas.microsoft.com/office/drawing/2014/main" val="128390385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323036727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90898573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182365817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142850837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500000292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2338363193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461619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6"/>
                          <a:stretch>
                            <a:fillRect l="-2632" t="-3333" r="-57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6"/>
                          <a:stretch>
                            <a:fillRect l="-125806" t="-3333" r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6"/>
                          <a:stretch>
                            <a:fillRect l="-225806" t="-3333" r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6"/>
                          <a:stretch>
                            <a:fillRect l="-325806" t="-3333" r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6"/>
                          <a:stretch>
                            <a:fillRect l="-425806" t="-3333" r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6"/>
                          <a:stretch>
                            <a:fillRect l="-525806" t="-3333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6"/>
                          <a:stretch>
                            <a:fillRect l="-625806" t="-3333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6"/>
                          <a:stretch>
                            <a:fillRect l="-725806" t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30742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1295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2" grpId="0" animBg="1"/>
      <p:bldP spid="65" grpId="0" animBg="1"/>
      <p:bldP spid="66" grpId="0" animBg="1"/>
      <p:bldP spid="68" grpId="0" animBg="1"/>
      <p:bldP spid="6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515351" cy="876652"/>
          </a:xfrm>
        </p:spPr>
        <p:txBody>
          <a:bodyPr>
            <a:noAutofit/>
          </a:bodyPr>
          <a:lstStyle/>
          <a:p>
            <a:r>
              <a:rPr lang="en-US" sz="2800" dirty="0"/>
              <a:t>Proposed Model – Backward RNN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24E8B-A08C-1242-9EF9-DC13CD916B9A}" type="datetime1">
              <a:rPr lang="en-US" smtClean="0"/>
              <a:t>7/4/18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DBDC7C-CE6A-F646-B36D-4BC66863ECE3}"/>
              </a:ext>
            </a:extLst>
          </p:cNvPr>
          <p:cNvSpPr/>
          <p:nvPr/>
        </p:nvSpPr>
        <p:spPr>
          <a:xfrm>
            <a:off x="470774" y="4530299"/>
            <a:ext cx="322808" cy="3160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B83AB8-32C4-A441-84B4-2AD6FBAA1BB1}"/>
              </a:ext>
            </a:extLst>
          </p:cNvPr>
          <p:cNvSpPr/>
          <p:nvPr/>
        </p:nvSpPr>
        <p:spPr>
          <a:xfrm>
            <a:off x="1503707" y="4530299"/>
            <a:ext cx="322808" cy="3160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9F2976-17D0-D845-80D6-0C7320A68A0C}"/>
              </a:ext>
            </a:extLst>
          </p:cNvPr>
          <p:cNvSpPr/>
          <p:nvPr/>
        </p:nvSpPr>
        <p:spPr>
          <a:xfrm>
            <a:off x="2536640" y="4530299"/>
            <a:ext cx="322808" cy="3160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B96043B-9EAB-4F49-A35D-6B3574182C1B}"/>
              </a:ext>
            </a:extLst>
          </p:cNvPr>
          <p:cNvSpPr/>
          <p:nvPr/>
        </p:nvSpPr>
        <p:spPr>
          <a:xfrm>
            <a:off x="4583994" y="4530299"/>
            <a:ext cx="322808" cy="3160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301BA5F-DF04-9C48-BD8E-F56FDE04A495}"/>
              </a:ext>
            </a:extLst>
          </p:cNvPr>
          <p:cNvSpPr/>
          <p:nvPr/>
        </p:nvSpPr>
        <p:spPr>
          <a:xfrm>
            <a:off x="5611283" y="4530299"/>
            <a:ext cx="322808" cy="3160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4EB82B9-8F70-9B4A-B0B8-D09AE86B06C5}"/>
              </a:ext>
            </a:extLst>
          </p:cNvPr>
          <p:cNvSpPr/>
          <p:nvPr/>
        </p:nvSpPr>
        <p:spPr>
          <a:xfrm>
            <a:off x="3556705" y="4530299"/>
            <a:ext cx="322808" cy="3160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67B77D-7AA9-A744-A2AD-FFB5A65E1BF1}"/>
              </a:ext>
            </a:extLst>
          </p:cNvPr>
          <p:cNvSpPr/>
          <p:nvPr/>
        </p:nvSpPr>
        <p:spPr>
          <a:xfrm>
            <a:off x="6641394" y="4530299"/>
            <a:ext cx="322808" cy="3160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74D8553-CCBF-1643-858C-AFC6EEBEC8D4}"/>
              </a:ext>
            </a:extLst>
          </p:cNvPr>
          <p:cNvSpPr/>
          <p:nvPr/>
        </p:nvSpPr>
        <p:spPr>
          <a:xfrm>
            <a:off x="7668683" y="4530299"/>
            <a:ext cx="322808" cy="3160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A8F48-E476-F343-AF75-65A4A09D0E13}"/>
                  </a:ext>
                </a:extLst>
              </p:cNvPr>
              <p:cNvSpPr txBox="1"/>
              <p:nvPr/>
            </p:nvSpPr>
            <p:spPr>
              <a:xfrm>
                <a:off x="483131" y="5208854"/>
                <a:ext cx="290016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 b="1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A8F48-E476-F343-AF75-65A4A09D0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31" y="5208854"/>
                <a:ext cx="290016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FA714A-1A41-E64B-B72D-5E0F97DC89F6}"/>
                  </a:ext>
                </a:extLst>
              </p:cNvPr>
              <p:cNvSpPr txBox="1"/>
              <p:nvPr/>
            </p:nvSpPr>
            <p:spPr>
              <a:xfrm>
                <a:off x="1512342" y="5208307"/>
                <a:ext cx="290016" cy="3077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FA714A-1A41-E64B-B72D-5E0F97DC8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342" y="5208307"/>
                <a:ext cx="29001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6E2AD3-7377-EA42-970C-822160944842}"/>
                  </a:ext>
                </a:extLst>
              </p:cNvPr>
              <p:cNvSpPr txBox="1"/>
              <p:nvPr/>
            </p:nvSpPr>
            <p:spPr>
              <a:xfrm>
                <a:off x="2545275" y="5208307"/>
                <a:ext cx="290016" cy="3077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6E2AD3-7377-EA42-970C-82216094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275" y="5208307"/>
                <a:ext cx="29001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C9D340-7928-DF4C-9EA0-40A13D0F36A8}"/>
                  </a:ext>
                </a:extLst>
              </p:cNvPr>
              <p:cNvSpPr txBox="1"/>
              <p:nvPr/>
            </p:nvSpPr>
            <p:spPr>
              <a:xfrm>
                <a:off x="3579365" y="5208306"/>
                <a:ext cx="290016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C9D340-7928-DF4C-9EA0-40A13D0F3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365" y="5208306"/>
                <a:ext cx="29001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1C89B9-9865-F24D-BA26-25277BAAF661}"/>
                  </a:ext>
                </a:extLst>
              </p:cNvPr>
              <p:cNvSpPr txBox="1"/>
              <p:nvPr/>
            </p:nvSpPr>
            <p:spPr>
              <a:xfrm>
                <a:off x="4596308" y="5208305"/>
                <a:ext cx="290016" cy="3077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1C89B9-9865-F24D-BA26-25277BAAF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308" y="5208305"/>
                <a:ext cx="29001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96C62-4B87-6144-8325-DA129F62D171}"/>
                  </a:ext>
                </a:extLst>
              </p:cNvPr>
              <p:cNvSpPr txBox="1"/>
              <p:nvPr/>
            </p:nvSpPr>
            <p:spPr>
              <a:xfrm>
                <a:off x="5627679" y="5208305"/>
                <a:ext cx="290016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96C62-4B87-6144-8325-DA129F62D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679" y="5208305"/>
                <a:ext cx="290016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5DED9A-6A22-554F-AF6B-406A3E3683D5}"/>
                  </a:ext>
                </a:extLst>
              </p:cNvPr>
              <p:cNvSpPr txBox="1"/>
              <p:nvPr/>
            </p:nvSpPr>
            <p:spPr>
              <a:xfrm>
                <a:off x="6654968" y="5208304"/>
                <a:ext cx="290016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5DED9A-6A22-554F-AF6B-406A3E368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968" y="5208304"/>
                <a:ext cx="29001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EF3C75-96DD-9849-9EB2-3B97262DC983}"/>
                  </a:ext>
                </a:extLst>
              </p:cNvPr>
              <p:cNvSpPr txBox="1"/>
              <p:nvPr/>
            </p:nvSpPr>
            <p:spPr>
              <a:xfrm>
                <a:off x="7682257" y="5208303"/>
                <a:ext cx="290016" cy="3077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EF3C75-96DD-9849-9EB2-3B97262DC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257" y="5208303"/>
                <a:ext cx="290016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7CE6A5-7CEC-2449-8705-846582BEBF77}"/>
              </a:ext>
            </a:extLst>
          </p:cNvPr>
          <p:cNvCxnSpPr>
            <a:cxnSpLocks/>
            <a:stCxn id="16" idx="0"/>
            <a:endCxn id="7" idx="2"/>
          </p:cNvCxnSpPr>
          <p:nvPr/>
        </p:nvCxnSpPr>
        <p:spPr>
          <a:xfrm flipV="1">
            <a:off x="628139" y="4846385"/>
            <a:ext cx="4039" cy="362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C8C2B4-D175-824E-81DE-FD6F20A45CDE}"/>
              </a:ext>
            </a:extLst>
          </p:cNvPr>
          <p:cNvCxnSpPr>
            <a:cxnSpLocks/>
            <a:stCxn id="25" idx="0"/>
            <a:endCxn id="9" idx="2"/>
          </p:cNvCxnSpPr>
          <p:nvPr/>
        </p:nvCxnSpPr>
        <p:spPr>
          <a:xfrm flipV="1">
            <a:off x="1657350" y="4846385"/>
            <a:ext cx="7761" cy="361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DE501004-CBDE-6046-9EB9-8E2322641E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2835070"/>
                  </p:ext>
                </p:extLst>
              </p:nvPr>
            </p:nvGraphicFramePr>
            <p:xfrm>
              <a:off x="419955" y="1834374"/>
              <a:ext cx="3235414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76504">
                      <a:extLst>
                        <a:ext uri="{9D8B030D-6E8A-4147-A177-3AD203B41FA5}">
                          <a16:colId xmlns:a16="http://schemas.microsoft.com/office/drawing/2014/main" val="128390385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323036727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90898573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182365817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142850837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500000292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2338363193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461619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8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3074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>
                <a:extLst>
                  <a:ext uri="{FF2B5EF4-FFF2-40B4-BE49-F238E27FC236}">
                    <a16:creationId xmlns:a16="http://schemas.microsoft.com/office/drawing/2014/main" id="{DE501004-CBDE-6046-9EB9-8E2322641E6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2835070"/>
                  </p:ext>
                </p:extLst>
              </p:nvPr>
            </p:nvGraphicFramePr>
            <p:xfrm>
              <a:off x="419955" y="1834374"/>
              <a:ext cx="3235414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76504">
                      <a:extLst>
                        <a:ext uri="{9D8B030D-6E8A-4147-A177-3AD203B41FA5}">
                          <a16:colId xmlns:a16="http://schemas.microsoft.com/office/drawing/2014/main" val="128390385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323036727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90898573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182365817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142850837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500000292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2338363193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461619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632" t="-3333" r="-57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25806" t="-3333" r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25806" t="-3333" r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325806" t="-3333" r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25806" t="-3333" r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525806" t="-3333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25806" t="-3333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725806" t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30742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D44FC60-36E5-AA42-A295-F84B635C7856}"/>
              </a:ext>
            </a:extLst>
          </p:cNvPr>
          <p:cNvSpPr/>
          <p:nvPr/>
        </p:nvSpPr>
        <p:spPr>
          <a:xfrm>
            <a:off x="4430933" y="1383706"/>
            <a:ext cx="2069394" cy="12727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Recurrent Neural Network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5A75B5F8-515A-A046-A302-3B5EB6577234}"/>
              </a:ext>
            </a:extLst>
          </p:cNvPr>
          <p:cNvSpPr/>
          <p:nvPr/>
        </p:nvSpPr>
        <p:spPr>
          <a:xfrm>
            <a:off x="3909910" y="1868156"/>
            <a:ext cx="390241" cy="3032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2724E1A5-CCA3-634E-AAA5-E9D14A460AAE}"/>
              </a:ext>
            </a:extLst>
          </p:cNvPr>
          <p:cNvSpPr/>
          <p:nvPr/>
        </p:nvSpPr>
        <p:spPr>
          <a:xfrm>
            <a:off x="6680116" y="1868156"/>
            <a:ext cx="390241" cy="3032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95E234C-CAD7-0A40-AB56-97C8D934FAF4}"/>
                  </a:ext>
                </a:extLst>
              </p:cNvPr>
              <p:cNvSpPr txBox="1"/>
              <p:nvPr/>
            </p:nvSpPr>
            <p:spPr>
              <a:xfrm>
                <a:off x="7325246" y="1819314"/>
                <a:ext cx="504841" cy="40011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95E234C-CAD7-0A40-AB56-97C8D934F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246" y="1819314"/>
                <a:ext cx="504841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D7B192D-047E-A84C-B152-65843B010F21}"/>
              </a:ext>
            </a:extLst>
          </p:cNvPr>
          <p:cNvCxnSpPr>
            <a:cxnSpLocks/>
            <a:stCxn id="26" idx="0"/>
            <a:endCxn id="10" idx="2"/>
          </p:cNvCxnSpPr>
          <p:nvPr/>
        </p:nvCxnSpPr>
        <p:spPr>
          <a:xfrm flipV="1">
            <a:off x="2690283" y="4846385"/>
            <a:ext cx="7761" cy="361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369456A-C2FE-A146-9242-8E5C3E31FAE4}"/>
              </a:ext>
            </a:extLst>
          </p:cNvPr>
          <p:cNvCxnSpPr>
            <a:cxnSpLocks/>
            <a:stCxn id="27" idx="0"/>
            <a:endCxn id="13" idx="2"/>
          </p:cNvCxnSpPr>
          <p:nvPr/>
        </p:nvCxnSpPr>
        <p:spPr>
          <a:xfrm flipH="1" flipV="1">
            <a:off x="3718109" y="4846385"/>
            <a:ext cx="6264" cy="3619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1A8EC1B-95C9-5C42-BE17-159EAD0D0E69}"/>
              </a:ext>
            </a:extLst>
          </p:cNvPr>
          <p:cNvCxnSpPr>
            <a:cxnSpLocks/>
            <a:stCxn id="28" idx="0"/>
            <a:endCxn id="11" idx="2"/>
          </p:cNvCxnSpPr>
          <p:nvPr/>
        </p:nvCxnSpPr>
        <p:spPr>
          <a:xfrm flipV="1">
            <a:off x="4741316" y="4846385"/>
            <a:ext cx="4082" cy="361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CBC2D0F-473B-6640-A71D-42E21F20F0B4}"/>
              </a:ext>
            </a:extLst>
          </p:cNvPr>
          <p:cNvCxnSpPr>
            <a:cxnSpLocks/>
            <a:stCxn id="29" idx="0"/>
            <a:endCxn id="12" idx="2"/>
          </p:cNvCxnSpPr>
          <p:nvPr/>
        </p:nvCxnSpPr>
        <p:spPr>
          <a:xfrm flipV="1">
            <a:off x="5772687" y="4846385"/>
            <a:ext cx="0" cy="361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8DA77FB-A060-564C-8EE3-69534FECCEA1}"/>
              </a:ext>
            </a:extLst>
          </p:cNvPr>
          <p:cNvCxnSpPr>
            <a:cxnSpLocks/>
            <a:stCxn id="30" idx="0"/>
            <a:endCxn id="14" idx="2"/>
          </p:cNvCxnSpPr>
          <p:nvPr/>
        </p:nvCxnSpPr>
        <p:spPr>
          <a:xfrm flipV="1">
            <a:off x="6799976" y="4846385"/>
            <a:ext cx="2822" cy="3619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A108850-8F8B-D549-AC37-4C60E85794B9}"/>
              </a:ext>
            </a:extLst>
          </p:cNvPr>
          <p:cNvCxnSpPr>
            <a:cxnSpLocks/>
            <a:stCxn id="31" idx="0"/>
            <a:endCxn id="15" idx="2"/>
          </p:cNvCxnSpPr>
          <p:nvPr/>
        </p:nvCxnSpPr>
        <p:spPr>
          <a:xfrm flipV="1">
            <a:off x="7827265" y="4846385"/>
            <a:ext cx="2822" cy="361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4EE7BD7-6ED5-CA4A-9A3F-4656EC1961CA}"/>
                  </a:ext>
                </a:extLst>
              </p:cNvPr>
              <p:cNvSpPr txBox="1"/>
              <p:nvPr/>
            </p:nvSpPr>
            <p:spPr>
              <a:xfrm>
                <a:off x="7682257" y="3729390"/>
                <a:ext cx="290016" cy="3077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  <m:sup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4EE7BD7-6ED5-CA4A-9A3F-4656EC196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257" y="3729390"/>
                <a:ext cx="290016" cy="307777"/>
              </a:xfrm>
              <a:prstGeom prst="rect">
                <a:avLst/>
              </a:prstGeom>
              <a:blipFill>
                <a:blip r:embed="rId12"/>
                <a:stretch>
                  <a:fillRect r="-4000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1C571E7-036A-484B-B48B-41BDEC34EA1A}"/>
              </a:ext>
            </a:extLst>
          </p:cNvPr>
          <p:cNvCxnSpPr>
            <a:cxnSpLocks/>
            <a:stCxn id="15" idx="0"/>
            <a:endCxn id="85" idx="2"/>
          </p:cNvCxnSpPr>
          <p:nvPr/>
        </p:nvCxnSpPr>
        <p:spPr>
          <a:xfrm flipH="1" flipV="1">
            <a:off x="7827265" y="4037167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E6659F3-B7A6-7444-8E4A-0D7CD2960F2B}"/>
                  </a:ext>
                </a:extLst>
              </p:cNvPr>
              <p:cNvSpPr txBox="1"/>
              <p:nvPr/>
            </p:nvSpPr>
            <p:spPr>
              <a:xfrm>
                <a:off x="6647577" y="3748934"/>
                <a:ext cx="290016" cy="3077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  <m:sup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E6659F3-B7A6-7444-8E4A-0D7CD2960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577" y="3748934"/>
                <a:ext cx="290016" cy="307777"/>
              </a:xfrm>
              <a:prstGeom prst="rect">
                <a:avLst/>
              </a:prstGeom>
              <a:blipFill>
                <a:blip r:embed="rId13"/>
                <a:stretch>
                  <a:fillRect r="-4000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CBD476A-1380-324C-8F20-02B06EF53742}"/>
              </a:ext>
            </a:extLst>
          </p:cNvPr>
          <p:cNvCxnSpPr>
            <a:cxnSpLocks/>
            <a:stCxn id="14" idx="0"/>
            <a:endCxn id="90" idx="2"/>
          </p:cNvCxnSpPr>
          <p:nvPr/>
        </p:nvCxnSpPr>
        <p:spPr>
          <a:xfrm flipH="1" flipV="1">
            <a:off x="6792585" y="4056711"/>
            <a:ext cx="10213" cy="473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CDCF4CA-ADDD-1A46-8D78-B3CF66F32D14}"/>
                  </a:ext>
                </a:extLst>
              </p:cNvPr>
              <p:cNvSpPr txBox="1"/>
              <p:nvPr/>
            </p:nvSpPr>
            <p:spPr>
              <a:xfrm>
                <a:off x="5626268" y="3718790"/>
                <a:ext cx="290016" cy="30835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CDCF4CA-ADDD-1A46-8D78-B3CF66F32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268" y="3718790"/>
                <a:ext cx="290016" cy="308354"/>
              </a:xfrm>
              <a:prstGeom prst="rect">
                <a:avLst/>
              </a:prstGeom>
              <a:blipFill>
                <a:blip r:embed="rId14"/>
                <a:stretch>
                  <a:fillRect r="-4000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F55BDCE-BEF9-C54F-BFB2-FB40C9111B1B}"/>
              </a:ext>
            </a:extLst>
          </p:cNvPr>
          <p:cNvCxnSpPr>
            <a:cxnSpLocks/>
            <a:endCxn id="93" idx="2"/>
          </p:cNvCxnSpPr>
          <p:nvPr/>
        </p:nvCxnSpPr>
        <p:spPr>
          <a:xfrm flipH="1" flipV="1">
            <a:off x="5771276" y="4027144"/>
            <a:ext cx="2822" cy="492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7AFD716-7A21-804A-A962-800FF143CD69}"/>
                  </a:ext>
                </a:extLst>
              </p:cNvPr>
              <p:cNvSpPr txBox="1"/>
              <p:nvPr/>
            </p:nvSpPr>
            <p:spPr>
              <a:xfrm>
                <a:off x="4591588" y="3718790"/>
                <a:ext cx="290016" cy="3077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7AFD716-7A21-804A-A962-800FF143C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588" y="3718790"/>
                <a:ext cx="290016" cy="307777"/>
              </a:xfrm>
              <a:prstGeom prst="rect">
                <a:avLst/>
              </a:prstGeom>
              <a:blipFill>
                <a:blip r:embed="rId15"/>
                <a:stretch>
                  <a:fillRect r="-4167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6330F29-81EA-6043-961D-58B25FD3F72A}"/>
              </a:ext>
            </a:extLst>
          </p:cNvPr>
          <p:cNvCxnSpPr>
            <a:cxnSpLocks/>
            <a:endCxn id="95" idx="2"/>
          </p:cNvCxnSpPr>
          <p:nvPr/>
        </p:nvCxnSpPr>
        <p:spPr>
          <a:xfrm flipH="1" flipV="1">
            <a:off x="4736596" y="4026567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650973-EA22-4E4D-9DB1-00F31828851F}"/>
                  </a:ext>
                </a:extLst>
              </p:cNvPr>
              <p:cNvSpPr txBox="1"/>
              <p:nvPr/>
            </p:nvSpPr>
            <p:spPr>
              <a:xfrm>
                <a:off x="3568868" y="3729390"/>
                <a:ext cx="290016" cy="3077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650973-EA22-4E4D-9DB1-00F318288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8868" y="3729390"/>
                <a:ext cx="290016" cy="307777"/>
              </a:xfrm>
              <a:prstGeom prst="rect">
                <a:avLst/>
              </a:prstGeom>
              <a:blipFill>
                <a:blip r:embed="rId16"/>
                <a:stretch>
                  <a:fillRect r="-4000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93D7A42-31FD-454F-9DF6-5C733A04E715}"/>
              </a:ext>
            </a:extLst>
          </p:cNvPr>
          <p:cNvCxnSpPr>
            <a:cxnSpLocks/>
            <a:endCxn id="97" idx="2"/>
          </p:cNvCxnSpPr>
          <p:nvPr/>
        </p:nvCxnSpPr>
        <p:spPr>
          <a:xfrm flipH="1" flipV="1">
            <a:off x="3713876" y="4037167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0ECDC64-15F8-EC40-B124-6F5A69768C63}"/>
                  </a:ext>
                </a:extLst>
              </p:cNvPr>
              <p:cNvSpPr txBox="1"/>
              <p:nvPr/>
            </p:nvSpPr>
            <p:spPr>
              <a:xfrm>
                <a:off x="2543775" y="3729390"/>
                <a:ext cx="290016" cy="3077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0ECDC64-15F8-EC40-B124-6F5A69768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775" y="3729390"/>
                <a:ext cx="290016" cy="307777"/>
              </a:xfrm>
              <a:prstGeom prst="rect">
                <a:avLst/>
              </a:prstGeom>
              <a:blipFill>
                <a:blip r:embed="rId17"/>
                <a:stretch>
                  <a:fillRect r="-4000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BCDA252-BEA1-B54A-9492-F2434C9D0E6E}"/>
              </a:ext>
            </a:extLst>
          </p:cNvPr>
          <p:cNvCxnSpPr>
            <a:cxnSpLocks/>
            <a:endCxn id="99" idx="2"/>
          </p:cNvCxnSpPr>
          <p:nvPr/>
        </p:nvCxnSpPr>
        <p:spPr>
          <a:xfrm flipH="1" flipV="1">
            <a:off x="2688783" y="4037167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A1B5C02-F638-4C4F-AE12-464E0A3A2B88}"/>
                  </a:ext>
                </a:extLst>
              </p:cNvPr>
              <p:cNvSpPr txBox="1"/>
              <p:nvPr/>
            </p:nvSpPr>
            <p:spPr>
              <a:xfrm>
                <a:off x="1517963" y="3729390"/>
                <a:ext cx="290016" cy="3077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A1B5C02-F638-4C4F-AE12-464E0A3A2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963" y="3729390"/>
                <a:ext cx="290016" cy="307777"/>
              </a:xfrm>
              <a:prstGeom prst="rect">
                <a:avLst/>
              </a:prstGeom>
              <a:blipFill>
                <a:blip r:embed="rId18"/>
                <a:stretch>
                  <a:fillRect r="-4348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11816C0-6C40-3A48-B56A-D274964946D0}"/>
              </a:ext>
            </a:extLst>
          </p:cNvPr>
          <p:cNvCxnSpPr>
            <a:cxnSpLocks/>
            <a:endCxn id="101" idx="2"/>
          </p:cNvCxnSpPr>
          <p:nvPr/>
        </p:nvCxnSpPr>
        <p:spPr>
          <a:xfrm flipH="1" flipV="1">
            <a:off x="1662971" y="4037167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BBE8452-69BE-FC47-BA37-5009D7D8AFC3}"/>
                  </a:ext>
                </a:extLst>
              </p:cNvPr>
              <p:cNvSpPr txBox="1"/>
              <p:nvPr/>
            </p:nvSpPr>
            <p:spPr>
              <a:xfrm>
                <a:off x="484337" y="3737082"/>
                <a:ext cx="290016" cy="3077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BBE8452-69BE-FC47-BA37-5009D7D8A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37" y="3737082"/>
                <a:ext cx="290016" cy="307777"/>
              </a:xfrm>
              <a:prstGeom prst="rect">
                <a:avLst/>
              </a:prstGeom>
              <a:blipFill>
                <a:blip r:embed="rId19"/>
                <a:stretch>
                  <a:fillRect r="-4000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BB749A33-14A4-8746-ACAD-F09E077CAC7E}"/>
              </a:ext>
            </a:extLst>
          </p:cNvPr>
          <p:cNvCxnSpPr>
            <a:cxnSpLocks/>
            <a:endCxn id="103" idx="2"/>
          </p:cNvCxnSpPr>
          <p:nvPr/>
        </p:nvCxnSpPr>
        <p:spPr>
          <a:xfrm flipH="1" flipV="1">
            <a:off x="629345" y="4044859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B6895EA7-8B22-8840-9146-05EF65F9FC0B}"/>
              </a:ext>
            </a:extLst>
          </p:cNvPr>
          <p:cNvCxnSpPr/>
          <p:nvPr/>
        </p:nvCxnSpPr>
        <p:spPr>
          <a:xfrm rot="5400000">
            <a:off x="7318895" y="4376242"/>
            <a:ext cx="12700" cy="1027289"/>
          </a:xfrm>
          <a:prstGeom prst="curvedConnector3">
            <a:avLst>
              <a:gd name="adj1" fmla="val 9110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105">
            <a:extLst>
              <a:ext uri="{FF2B5EF4-FFF2-40B4-BE49-F238E27FC236}">
                <a16:creationId xmlns:a16="http://schemas.microsoft.com/office/drawing/2014/main" id="{EA747A30-A0F2-754D-BE17-99612F2C8790}"/>
              </a:ext>
            </a:extLst>
          </p:cNvPr>
          <p:cNvCxnSpPr/>
          <p:nvPr/>
        </p:nvCxnSpPr>
        <p:spPr>
          <a:xfrm rot="5400000">
            <a:off x="6284603" y="4346840"/>
            <a:ext cx="12700" cy="1027289"/>
          </a:xfrm>
          <a:prstGeom prst="curvedConnector3">
            <a:avLst>
              <a:gd name="adj1" fmla="val 9110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urved Connector 106">
            <a:extLst>
              <a:ext uri="{FF2B5EF4-FFF2-40B4-BE49-F238E27FC236}">
                <a16:creationId xmlns:a16="http://schemas.microsoft.com/office/drawing/2014/main" id="{4D99FB33-0F56-0C48-AACA-286358DDFB72}"/>
              </a:ext>
            </a:extLst>
          </p:cNvPr>
          <p:cNvCxnSpPr/>
          <p:nvPr/>
        </p:nvCxnSpPr>
        <p:spPr>
          <a:xfrm rot="5400000">
            <a:off x="5261935" y="4346839"/>
            <a:ext cx="12700" cy="1027289"/>
          </a:xfrm>
          <a:prstGeom prst="curvedConnector3">
            <a:avLst>
              <a:gd name="adj1" fmla="val 9110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B7A58580-EB54-9D42-85FA-83CE8372867C}"/>
              </a:ext>
            </a:extLst>
          </p:cNvPr>
          <p:cNvCxnSpPr/>
          <p:nvPr/>
        </p:nvCxnSpPr>
        <p:spPr>
          <a:xfrm rot="5400000">
            <a:off x="4223362" y="4356709"/>
            <a:ext cx="12700" cy="1027289"/>
          </a:xfrm>
          <a:prstGeom prst="curvedConnector3">
            <a:avLst>
              <a:gd name="adj1" fmla="val 9110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>
            <a:extLst>
              <a:ext uri="{FF2B5EF4-FFF2-40B4-BE49-F238E27FC236}">
                <a16:creationId xmlns:a16="http://schemas.microsoft.com/office/drawing/2014/main" id="{6FFD0FF1-7408-6344-99CF-E608F43C1650}"/>
              </a:ext>
            </a:extLst>
          </p:cNvPr>
          <p:cNvCxnSpPr/>
          <p:nvPr/>
        </p:nvCxnSpPr>
        <p:spPr>
          <a:xfrm rot="5400000">
            <a:off x="3207356" y="4368333"/>
            <a:ext cx="12700" cy="1027289"/>
          </a:xfrm>
          <a:prstGeom prst="curvedConnector3">
            <a:avLst>
              <a:gd name="adj1" fmla="val 9110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urved Connector 109">
            <a:extLst>
              <a:ext uri="{FF2B5EF4-FFF2-40B4-BE49-F238E27FC236}">
                <a16:creationId xmlns:a16="http://schemas.microsoft.com/office/drawing/2014/main" id="{47C566D3-4506-D247-8164-1E799B145DB6}"/>
              </a:ext>
            </a:extLst>
          </p:cNvPr>
          <p:cNvCxnSpPr/>
          <p:nvPr/>
        </p:nvCxnSpPr>
        <p:spPr>
          <a:xfrm rot="5400000">
            <a:off x="2178949" y="4392463"/>
            <a:ext cx="12700" cy="1027289"/>
          </a:xfrm>
          <a:prstGeom prst="curvedConnector3">
            <a:avLst>
              <a:gd name="adj1" fmla="val 9110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urved Connector 110">
            <a:extLst>
              <a:ext uri="{FF2B5EF4-FFF2-40B4-BE49-F238E27FC236}">
                <a16:creationId xmlns:a16="http://schemas.microsoft.com/office/drawing/2014/main" id="{E7C58AAF-0056-7D4B-B9B8-729D343799C5}"/>
              </a:ext>
            </a:extLst>
          </p:cNvPr>
          <p:cNvCxnSpPr/>
          <p:nvPr/>
        </p:nvCxnSpPr>
        <p:spPr>
          <a:xfrm rot="5400000">
            <a:off x="1128113" y="4392462"/>
            <a:ext cx="12700" cy="1027289"/>
          </a:xfrm>
          <a:prstGeom prst="curvedConnector3">
            <a:avLst>
              <a:gd name="adj1" fmla="val 9110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EB5FB33-F0E8-D549-8C14-0C1D3B4CFAAC}"/>
                  </a:ext>
                </a:extLst>
              </p:cNvPr>
              <p:cNvSpPr txBox="1"/>
              <p:nvPr/>
            </p:nvSpPr>
            <p:spPr>
              <a:xfrm>
                <a:off x="773411" y="5211023"/>
                <a:ext cx="290016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 b="1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EB5FB33-F0E8-D549-8C14-0C1D3B4CF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11" y="5211023"/>
                <a:ext cx="290016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FF7E801-6EFC-5A48-9E62-065A0626C9A8}"/>
                  </a:ext>
                </a:extLst>
              </p:cNvPr>
              <p:cNvSpPr txBox="1"/>
              <p:nvPr/>
            </p:nvSpPr>
            <p:spPr>
              <a:xfrm>
                <a:off x="1802622" y="5210476"/>
                <a:ext cx="290016" cy="3077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FF7E801-6EFC-5A48-9E62-065A0626C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622" y="5210476"/>
                <a:ext cx="290016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90FBD0B-6D12-5640-9B22-27D50307545E}"/>
                  </a:ext>
                </a:extLst>
              </p:cNvPr>
              <p:cNvSpPr txBox="1"/>
              <p:nvPr/>
            </p:nvSpPr>
            <p:spPr>
              <a:xfrm>
                <a:off x="2835555" y="5210476"/>
                <a:ext cx="290016" cy="3077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90FBD0B-6D12-5640-9B22-27D503075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555" y="5210476"/>
                <a:ext cx="290016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32F19C9A-C20D-E44E-A162-22BB7CFB1D8E}"/>
                  </a:ext>
                </a:extLst>
              </p:cNvPr>
              <p:cNvSpPr txBox="1"/>
              <p:nvPr/>
            </p:nvSpPr>
            <p:spPr>
              <a:xfrm>
                <a:off x="3869645" y="5210475"/>
                <a:ext cx="290016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32F19C9A-C20D-E44E-A162-22BB7CFB1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645" y="5210475"/>
                <a:ext cx="290016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9B0601D-3990-9D42-8351-22E61BA0C3ED}"/>
                  </a:ext>
                </a:extLst>
              </p:cNvPr>
              <p:cNvSpPr txBox="1"/>
              <p:nvPr/>
            </p:nvSpPr>
            <p:spPr>
              <a:xfrm>
                <a:off x="4886588" y="5210474"/>
                <a:ext cx="290016" cy="3077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9B0601D-3990-9D42-8351-22E61BA0C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588" y="5210474"/>
                <a:ext cx="290016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792C397B-2E71-F34D-80AE-8CDC675955FF}"/>
                  </a:ext>
                </a:extLst>
              </p:cNvPr>
              <p:cNvSpPr txBox="1"/>
              <p:nvPr/>
            </p:nvSpPr>
            <p:spPr>
              <a:xfrm>
                <a:off x="5917959" y="5210474"/>
                <a:ext cx="290016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792C397B-2E71-F34D-80AE-8CDC67595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959" y="5210474"/>
                <a:ext cx="290016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81A36CD-6EAF-914E-A8B7-8A1C1C33A735}"/>
                  </a:ext>
                </a:extLst>
              </p:cNvPr>
              <p:cNvSpPr txBox="1"/>
              <p:nvPr/>
            </p:nvSpPr>
            <p:spPr>
              <a:xfrm>
                <a:off x="6945248" y="5210473"/>
                <a:ext cx="290016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81A36CD-6EAF-914E-A8B7-8A1C1C33A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248" y="5210473"/>
                <a:ext cx="290016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BEF0688-F111-5843-9B7A-28F9765FBB83}"/>
                  </a:ext>
                </a:extLst>
              </p:cNvPr>
              <p:cNvSpPr txBox="1"/>
              <p:nvPr/>
            </p:nvSpPr>
            <p:spPr>
              <a:xfrm>
                <a:off x="7972537" y="5210472"/>
                <a:ext cx="290016" cy="3077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BEF0688-F111-5843-9B7A-28F9765FB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537" y="5210472"/>
                <a:ext cx="290016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2" name="Table 121">
                <a:extLst>
                  <a:ext uri="{FF2B5EF4-FFF2-40B4-BE49-F238E27FC236}">
                    <a16:creationId xmlns:a16="http://schemas.microsoft.com/office/drawing/2014/main" id="{22AC4C80-88D9-6344-A97A-12796AC4C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7407907"/>
                  </p:ext>
                </p:extLst>
              </p:nvPr>
            </p:nvGraphicFramePr>
            <p:xfrm>
              <a:off x="7200940" y="199282"/>
              <a:ext cx="1833210" cy="12083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5734">
                      <a:extLst>
                        <a:ext uri="{9D8B030D-6E8A-4147-A177-3AD203B41FA5}">
                          <a16:colId xmlns:a16="http://schemas.microsoft.com/office/drawing/2014/main" val="3913447629"/>
                        </a:ext>
                      </a:extLst>
                    </a:gridCol>
                    <a:gridCol w="1387476">
                      <a:extLst>
                        <a:ext uri="{9D8B030D-6E8A-4147-A177-3AD203B41FA5}">
                          <a16:colId xmlns:a16="http://schemas.microsoft.com/office/drawing/2014/main" val="2553086163"/>
                        </a:ext>
                      </a:extLst>
                    </a:gridCol>
                  </a:tblGrid>
                  <a:tr h="31116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Predicted input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4698429"/>
                      </a:ext>
                    </a:extLst>
                  </a:tr>
                  <a:tr h="31116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Measured input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7283042"/>
                      </a:ext>
                    </a:extLst>
                  </a:tr>
                  <a:tr h="31116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Output of backward RNN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35917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2" name="Table 121">
                <a:extLst>
                  <a:ext uri="{FF2B5EF4-FFF2-40B4-BE49-F238E27FC236}">
                    <a16:creationId xmlns:a16="http://schemas.microsoft.com/office/drawing/2014/main" id="{22AC4C80-88D9-6344-A97A-12796AC4C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7407907"/>
                  </p:ext>
                </p:extLst>
              </p:nvPr>
            </p:nvGraphicFramePr>
            <p:xfrm>
              <a:off x="7200940" y="199282"/>
              <a:ext cx="1833210" cy="120834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45734">
                      <a:extLst>
                        <a:ext uri="{9D8B030D-6E8A-4147-A177-3AD203B41FA5}">
                          <a16:colId xmlns:a16="http://schemas.microsoft.com/office/drawing/2014/main" val="3913447629"/>
                        </a:ext>
                      </a:extLst>
                    </a:gridCol>
                    <a:gridCol w="1387476">
                      <a:extLst>
                        <a:ext uri="{9D8B030D-6E8A-4147-A177-3AD203B41FA5}">
                          <a16:colId xmlns:a16="http://schemas.microsoft.com/office/drawing/2014/main" val="2553086163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6"/>
                          <a:stretch>
                            <a:fillRect l="-2857" t="-3704" r="-314286" b="-2740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Predicted input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4698429"/>
                      </a:ext>
                    </a:extLst>
                  </a:tr>
                  <a:tr h="3549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6"/>
                          <a:stretch>
                            <a:fillRect l="-2857" t="-100000" r="-314286" b="-1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Measured input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728304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6"/>
                          <a:stretch>
                            <a:fillRect l="-2857" t="-136585" r="-314286" b="-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Output of backward RNN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35917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9955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0"/>
                            </p:stCondLst>
                            <p:childTnLst>
                              <p:par>
                                <p:cTn id="82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9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9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0"/>
                            </p:stCondLst>
                            <p:childTnLst>
                              <p:par>
                                <p:cTn id="98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0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2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6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0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0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4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8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2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90" grpId="0" animBg="1"/>
      <p:bldP spid="93" grpId="0" animBg="1"/>
      <p:bldP spid="95" grpId="0" animBg="1"/>
      <p:bldP spid="97" grpId="0" animBg="1"/>
      <p:bldP spid="99" grpId="0" animBg="1"/>
      <p:bldP spid="101" grpId="0" animBg="1"/>
      <p:bldP spid="10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515351" cy="876652"/>
          </a:xfrm>
        </p:spPr>
        <p:txBody>
          <a:bodyPr>
            <a:noAutofit/>
          </a:bodyPr>
          <a:lstStyle/>
          <a:p>
            <a:r>
              <a:rPr lang="en-US" sz="2800" dirty="0"/>
              <a:t>Proposed Model – Bidirectional RNN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DF6B8-FC22-9643-B783-DEFAB06EE175}" type="datetime1">
              <a:rPr lang="en-US" smtClean="0"/>
              <a:t>7/4/18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DBDC7C-CE6A-F646-B36D-4BC66863ECE3}"/>
              </a:ext>
            </a:extLst>
          </p:cNvPr>
          <p:cNvSpPr/>
          <p:nvPr/>
        </p:nvSpPr>
        <p:spPr>
          <a:xfrm>
            <a:off x="1062431" y="4952339"/>
            <a:ext cx="322808" cy="3160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B83AB8-32C4-A441-84B4-2AD6FBAA1BB1}"/>
              </a:ext>
            </a:extLst>
          </p:cNvPr>
          <p:cNvSpPr/>
          <p:nvPr/>
        </p:nvSpPr>
        <p:spPr>
          <a:xfrm>
            <a:off x="2095364" y="4952339"/>
            <a:ext cx="322808" cy="3160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9F2976-17D0-D845-80D6-0C7320A68A0C}"/>
              </a:ext>
            </a:extLst>
          </p:cNvPr>
          <p:cNvSpPr/>
          <p:nvPr/>
        </p:nvSpPr>
        <p:spPr>
          <a:xfrm>
            <a:off x="3128297" y="4952339"/>
            <a:ext cx="322808" cy="3160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B96043B-9EAB-4F49-A35D-6B3574182C1B}"/>
              </a:ext>
            </a:extLst>
          </p:cNvPr>
          <p:cNvSpPr/>
          <p:nvPr/>
        </p:nvSpPr>
        <p:spPr>
          <a:xfrm>
            <a:off x="5175651" y="4952339"/>
            <a:ext cx="322808" cy="3160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301BA5F-DF04-9C48-BD8E-F56FDE04A495}"/>
              </a:ext>
            </a:extLst>
          </p:cNvPr>
          <p:cNvSpPr/>
          <p:nvPr/>
        </p:nvSpPr>
        <p:spPr>
          <a:xfrm>
            <a:off x="6202940" y="4952339"/>
            <a:ext cx="322808" cy="3160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4EB82B9-8F70-9B4A-B0B8-D09AE86B06C5}"/>
              </a:ext>
            </a:extLst>
          </p:cNvPr>
          <p:cNvSpPr/>
          <p:nvPr/>
        </p:nvSpPr>
        <p:spPr>
          <a:xfrm>
            <a:off x="4148362" y="4952339"/>
            <a:ext cx="322808" cy="3160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67B77D-7AA9-A744-A2AD-FFB5A65E1BF1}"/>
              </a:ext>
            </a:extLst>
          </p:cNvPr>
          <p:cNvSpPr/>
          <p:nvPr/>
        </p:nvSpPr>
        <p:spPr>
          <a:xfrm>
            <a:off x="7233051" y="4952339"/>
            <a:ext cx="322808" cy="3160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74D8553-CCBF-1643-858C-AFC6EEBEC8D4}"/>
              </a:ext>
            </a:extLst>
          </p:cNvPr>
          <p:cNvSpPr/>
          <p:nvPr/>
        </p:nvSpPr>
        <p:spPr>
          <a:xfrm>
            <a:off x="8260340" y="4952339"/>
            <a:ext cx="322808" cy="3160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A8F48-E476-F343-AF75-65A4A09D0E13}"/>
                  </a:ext>
                </a:extLst>
              </p:cNvPr>
              <p:cNvSpPr txBox="1"/>
              <p:nvPr/>
            </p:nvSpPr>
            <p:spPr>
              <a:xfrm>
                <a:off x="715028" y="5630894"/>
                <a:ext cx="290016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 b="1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A8F48-E476-F343-AF75-65A4A09D0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28" y="5630894"/>
                <a:ext cx="290016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FA714A-1A41-E64B-B72D-5E0F97DC89F6}"/>
                  </a:ext>
                </a:extLst>
              </p:cNvPr>
              <p:cNvSpPr txBox="1"/>
              <p:nvPr/>
            </p:nvSpPr>
            <p:spPr>
              <a:xfrm>
                <a:off x="1744239" y="5630347"/>
                <a:ext cx="290016" cy="3077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FA714A-1A41-E64B-B72D-5E0F97DC8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239" y="5630347"/>
                <a:ext cx="29001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6E2AD3-7377-EA42-970C-822160944842}"/>
                  </a:ext>
                </a:extLst>
              </p:cNvPr>
              <p:cNvSpPr txBox="1"/>
              <p:nvPr/>
            </p:nvSpPr>
            <p:spPr>
              <a:xfrm>
                <a:off x="2777172" y="5630347"/>
                <a:ext cx="290016" cy="3077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6E2AD3-7377-EA42-970C-82216094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172" y="5630347"/>
                <a:ext cx="29001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C9D340-7928-DF4C-9EA0-40A13D0F36A8}"/>
                  </a:ext>
                </a:extLst>
              </p:cNvPr>
              <p:cNvSpPr txBox="1"/>
              <p:nvPr/>
            </p:nvSpPr>
            <p:spPr>
              <a:xfrm>
                <a:off x="3811262" y="5630346"/>
                <a:ext cx="290016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C9D340-7928-DF4C-9EA0-40A13D0F3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262" y="5630346"/>
                <a:ext cx="29001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1C89B9-9865-F24D-BA26-25277BAAF661}"/>
                  </a:ext>
                </a:extLst>
              </p:cNvPr>
              <p:cNvSpPr txBox="1"/>
              <p:nvPr/>
            </p:nvSpPr>
            <p:spPr>
              <a:xfrm>
                <a:off x="4828205" y="5630345"/>
                <a:ext cx="290016" cy="3077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1C89B9-9865-F24D-BA26-25277BAAF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205" y="5630345"/>
                <a:ext cx="29001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96C62-4B87-6144-8325-DA129F62D171}"/>
                  </a:ext>
                </a:extLst>
              </p:cNvPr>
              <p:cNvSpPr txBox="1"/>
              <p:nvPr/>
            </p:nvSpPr>
            <p:spPr>
              <a:xfrm>
                <a:off x="5859576" y="5630345"/>
                <a:ext cx="290016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96C62-4B87-6144-8325-DA129F62D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576" y="5630345"/>
                <a:ext cx="290016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5DED9A-6A22-554F-AF6B-406A3E3683D5}"/>
                  </a:ext>
                </a:extLst>
              </p:cNvPr>
              <p:cNvSpPr txBox="1"/>
              <p:nvPr/>
            </p:nvSpPr>
            <p:spPr>
              <a:xfrm>
                <a:off x="6886865" y="5630344"/>
                <a:ext cx="290016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5DED9A-6A22-554F-AF6B-406A3E368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865" y="5630344"/>
                <a:ext cx="29001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EF3C75-96DD-9849-9EB2-3B97262DC983}"/>
                  </a:ext>
                </a:extLst>
              </p:cNvPr>
              <p:cNvSpPr txBox="1"/>
              <p:nvPr/>
            </p:nvSpPr>
            <p:spPr>
              <a:xfrm>
                <a:off x="7914154" y="5630343"/>
                <a:ext cx="290016" cy="3077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EF3C75-96DD-9849-9EB2-3B97262DC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54" y="5630343"/>
                <a:ext cx="290016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7CE6A5-7CEC-2449-8705-846582BEBF77}"/>
              </a:ext>
            </a:extLst>
          </p:cNvPr>
          <p:cNvCxnSpPr>
            <a:cxnSpLocks/>
            <a:stCxn id="16" idx="0"/>
            <a:endCxn id="7" idx="2"/>
          </p:cNvCxnSpPr>
          <p:nvPr/>
        </p:nvCxnSpPr>
        <p:spPr>
          <a:xfrm flipV="1">
            <a:off x="860036" y="5268425"/>
            <a:ext cx="363799" cy="362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C8C2B4-D175-824E-81DE-FD6F20A45CDE}"/>
              </a:ext>
            </a:extLst>
          </p:cNvPr>
          <p:cNvCxnSpPr>
            <a:cxnSpLocks/>
            <a:stCxn id="25" idx="0"/>
            <a:endCxn id="9" idx="2"/>
          </p:cNvCxnSpPr>
          <p:nvPr/>
        </p:nvCxnSpPr>
        <p:spPr>
          <a:xfrm flipV="1">
            <a:off x="1889247" y="5268425"/>
            <a:ext cx="367521" cy="361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D7B192D-047E-A84C-B152-65843B010F21}"/>
              </a:ext>
            </a:extLst>
          </p:cNvPr>
          <p:cNvCxnSpPr>
            <a:cxnSpLocks/>
            <a:stCxn id="26" idx="0"/>
            <a:endCxn id="10" idx="2"/>
          </p:cNvCxnSpPr>
          <p:nvPr/>
        </p:nvCxnSpPr>
        <p:spPr>
          <a:xfrm flipV="1">
            <a:off x="2922180" y="5268425"/>
            <a:ext cx="367521" cy="361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369456A-C2FE-A146-9242-8E5C3E31FAE4}"/>
              </a:ext>
            </a:extLst>
          </p:cNvPr>
          <p:cNvCxnSpPr>
            <a:cxnSpLocks/>
            <a:stCxn id="27" idx="0"/>
            <a:endCxn id="13" idx="2"/>
          </p:cNvCxnSpPr>
          <p:nvPr/>
        </p:nvCxnSpPr>
        <p:spPr>
          <a:xfrm flipV="1">
            <a:off x="3956270" y="5268425"/>
            <a:ext cx="353496" cy="3619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1A8EC1B-95C9-5C42-BE17-159EAD0D0E69}"/>
              </a:ext>
            </a:extLst>
          </p:cNvPr>
          <p:cNvCxnSpPr>
            <a:cxnSpLocks/>
            <a:stCxn id="28" idx="0"/>
            <a:endCxn id="11" idx="2"/>
          </p:cNvCxnSpPr>
          <p:nvPr/>
        </p:nvCxnSpPr>
        <p:spPr>
          <a:xfrm flipV="1">
            <a:off x="4973213" y="5268425"/>
            <a:ext cx="363842" cy="361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CBC2D0F-473B-6640-A71D-42E21F20F0B4}"/>
              </a:ext>
            </a:extLst>
          </p:cNvPr>
          <p:cNvCxnSpPr>
            <a:cxnSpLocks/>
            <a:stCxn id="29" idx="0"/>
            <a:endCxn id="12" idx="2"/>
          </p:cNvCxnSpPr>
          <p:nvPr/>
        </p:nvCxnSpPr>
        <p:spPr>
          <a:xfrm flipV="1">
            <a:off x="6004584" y="5268425"/>
            <a:ext cx="359760" cy="361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8DA77FB-A060-564C-8EE3-69534FECCEA1}"/>
              </a:ext>
            </a:extLst>
          </p:cNvPr>
          <p:cNvCxnSpPr>
            <a:cxnSpLocks/>
            <a:stCxn id="30" idx="0"/>
            <a:endCxn id="14" idx="2"/>
          </p:cNvCxnSpPr>
          <p:nvPr/>
        </p:nvCxnSpPr>
        <p:spPr>
          <a:xfrm flipV="1">
            <a:off x="7031873" y="5268425"/>
            <a:ext cx="362582" cy="3619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A108850-8F8B-D549-AC37-4C60E85794B9}"/>
              </a:ext>
            </a:extLst>
          </p:cNvPr>
          <p:cNvCxnSpPr>
            <a:cxnSpLocks/>
            <a:stCxn id="31" idx="0"/>
            <a:endCxn id="15" idx="2"/>
          </p:cNvCxnSpPr>
          <p:nvPr/>
        </p:nvCxnSpPr>
        <p:spPr>
          <a:xfrm flipV="1">
            <a:off x="8059162" y="5268425"/>
            <a:ext cx="362582" cy="361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4EE7BD7-6ED5-CA4A-9A3F-4656EC1961CA}"/>
                  </a:ext>
                </a:extLst>
              </p:cNvPr>
              <p:cNvSpPr txBox="1"/>
              <p:nvPr/>
            </p:nvSpPr>
            <p:spPr>
              <a:xfrm>
                <a:off x="8273914" y="4151430"/>
                <a:ext cx="290016" cy="3077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  <m:sup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4EE7BD7-6ED5-CA4A-9A3F-4656EC196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914" y="4151430"/>
                <a:ext cx="290016" cy="307777"/>
              </a:xfrm>
              <a:prstGeom prst="rect">
                <a:avLst/>
              </a:prstGeom>
              <a:blipFill>
                <a:blip r:embed="rId10"/>
                <a:stretch>
                  <a:fillRect r="-4000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1C571E7-036A-484B-B48B-41BDEC34EA1A}"/>
              </a:ext>
            </a:extLst>
          </p:cNvPr>
          <p:cNvCxnSpPr>
            <a:cxnSpLocks/>
            <a:stCxn id="15" idx="0"/>
            <a:endCxn id="85" idx="2"/>
          </p:cNvCxnSpPr>
          <p:nvPr/>
        </p:nvCxnSpPr>
        <p:spPr>
          <a:xfrm flipH="1" flipV="1">
            <a:off x="8418922" y="4459207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E6659F3-B7A6-7444-8E4A-0D7CD2960F2B}"/>
                  </a:ext>
                </a:extLst>
              </p:cNvPr>
              <p:cNvSpPr txBox="1"/>
              <p:nvPr/>
            </p:nvSpPr>
            <p:spPr>
              <a:xfrm>
                <a:off x="7239234" y="4170974"/>
                <a:ext cx="290016" cy="3077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  <m:sup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E6659F3-B7A6-7444-8E4A-0D7CD2960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234" y="4170974"/>
                <a:ext cx="290016" cy="307777"/>
              </a:xfrm>
              <a:prstGeom prst="rect">
                <a:avLst/>
              </a:prstGeom>
              <a:blipFill>
                <a:blip r:embed="rId11"/>
                <a:stretch>
                  <a:fillRect r="-4000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CBD476A-1380-324C-8F20-02B06EF53742}"/>
              </a:ext>
            </a:extLst>
          </p:cNvPr>
          <p:cNvCxnSpPr>
            <a:cxnSpLocks/>
            <a:stCxn id="14" idx="0"/>
            <a:endCxn id="90" idx="2"/>
          </p:cNvCxnSpPr>
          <p:nvPr/>
        </p:nvCxnSpPr>
        <p:spPr>
          <a:xfrm flipH="1" flipV="1">
            <a:off x="7384242" y="4478751"/>
            <a:ext cx="10213" cy="473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CDCF4CA-ADDD-1A46-8D78-B3CF66F32D14}"/>
                  </a:ext>
                </a:extLst>
              </p:cNvPr>
              <p:cNvSpPr txBox="1"/>
              <p:nvPr/>
            </p:nvSpPr>
            <p:spPr>
              <a:xfrm>
                <a:off x="6217925" y="4140830"/>
                <a:ext cx="290016" cy="30835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CDCF4CA-ADDD-1A46-8D78-B3CF66F32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925" y="4140830"/>
                <a:ext cx="290016" cy="308354"/>
              </a:xfrm>
              <a:prstGeom prst="rect">
                <a:avLst/>
              </a:prstGeom>
              <a:blipFill>
                <a:blip r:embed="rId12"/>
                <a:stretch>
                  <a:fillRect r="-8333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F55BDCE-BEF9-C54F-BFB2-FB40C9111B1B}"/>
              </a:ext>
            </a:extLst>
          </p:cNvPr>
          <p:cNvCxnSpPr>
            <a:cxnSpLocks/>
            <a:endCxn id="93" idx="2"/>
          </p:cNvCxnSpPr>
          <p:nvPr/>
        </p:nvCxnSpPr>
        <p:spPr>
          <a:xfrm flipH="1" flipV="1">
            <a:off x="6362933" y="4449184"/>
            <a:ext cx="2822" cy="492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7AFD716-7A21-804A-A962-800FF143CD69}"/>
                  </a:ext>
                </a:extLst>
              </p:cNvPr>
              <p:cNvSpPr txBox="1"/>
              <p:nvPr/>
            </p:nvSpPr>
            <p:spPr>
              <a:xfrm>
                <a:off x="5183245" y="4140830"/>
                <a:ext cx="290016" cy="3077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7AFD716-7A21-804A-A962-800FF143C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245" y="4140830"/>
                <a:ext cx="290016" cy="307777"/>
              </a:xfrm>
              <a:prstGeom prst="rect">
                <a:avLst/>
              </a:prstGeom>
              <a:blipFill>
                <a:blip r:embed="rId13"/>
                <a:stretch>
                  <a:fillRect r="-4167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6330F29-81EA-6043-961D-58B25FD3F72A}"/>
              </a:ext>
            </a:extLst>
          </p:cNvPr>
          <p:cNvCxnSpPr>
            <a:cxnSpLocks/>
            <a:endCxn id="95" idx="2"/>
          </p:cNvCxnSpPr>
          <p:nvPr/>
        </p:nvCxnSpPr>
        <p:spPr>
          <a:xfrm flipH="1" flipV="1">
            <a:off x="5328253" y="4448607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650973-EA22-4E4D-9DB1-00F31828851F}"/>
                  </a:ext>
                </a:extLst>
              </p:cNvPr>
              <p:cNvSpPr txBox="1"/>
              <p:nvPr/>
            </p:nvSpPr>
            <p:spPr>
              <a:xfrm>
                <a:off x="4160525" y="4151430"/>
                <a:ext cx="290016" cy="3077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650973-EA22-4E4D-9DB1-00F318288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525" y="4151430"/>
                <a:ext cx="290016" cy="307777"/>
              </a:xfrm>
              <a:prstGeom prst="rect">
                <a:avLst/>
              </a:prstGeom>
              <a:blipFill>
                <a:blip r:embed="rId14"/>
                <a:stretch>
                  <a:fillRect r="-4167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93D7A42-31FD-454F-9DF6-5C733A04E715}"/>
              </a:ext>
            </a:extLst>
          </p:cNvPr>
          <p:cNvCxnSpPr>
            <a:cxnSpLocks/>
            <a:endCxn id="97" idx="2"/>
          </p:cNvCxnSpPr>
          <p:nvPr/>
        </p:nvCxnSpPr>
        <p:spPr>
          <a:xfrm flipH="1" flipV="1">
            <a:off x="4305533" y="4459207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0ECDC64-15F8-EC40-B124-6F5A69768C63}"/>
                  </a:ext>
                </a:extLst>
              </p:cNvPr>
              <p:cNvSpPr txBox="1"/>
              <p:nvPr/>
            </p:nvSpPr>
            <p:spPr>
              <a:xfrm>
                <a:off x="3135432" y="4151430"/>
                <a:ext cx="290016" cy="3077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0ECDC64-15F8-EC40-B124-6F5A69768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432" y="4151430"/>
                <a:ext cx="290016" cy="307777"/>
              </a:xfrm>
              <a:prstGeom prst="rect">
                <a:avLst/>
              </a:prstGeom>
              <a:blipFill>
                <a:blip r:embed="rId15"/>
                <a:stretch>
                  <a:fillRect r="-4000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BCDA252-BEA1-B54A-9492-F2434C9D0E6E}"/>
              </a:ext>
            </a:extLst>
          </p:cNvPr>
          <p:cNvCxnSpPr>
            <a:cxnSpLocks/>
            <a:endCxn id="99" idx="2"/>
          </p:cNvCxnSpPr>
          <p:nvPr/>
        </p:nvCxnSpPr>
        <p:spPr>
          <a:xfrm flipH="1" flipV="1">
            <a:off x="3280440" y="4459207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A1B5C02-F638-4C4F-AE12-464E0A3A2B88}"/>
                  </a:ext>
                </a:extLst>
              </p:cNvPr>
              <p:cNvSpPr txBox="1"/>
              <p:nvPr/>
            </p:nvSpPr>
            <p:spPr>
              <a:xfrm>
                <a:off x="2109620" y="4151430"/>
                <a:ext cx="290016" cy="3077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A1B5C02-F638-4C4F-AE12-464E0A3A2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620" y="4151430"/>
                <a:ext cx="290016" cy="307777"/>
              </a:xfrm>
              <a:prstGeom prst="rect">
                <a:avLst/>
              </a:prstGeom>
              <a:blipFill>
                <a:blip r:embed="rId16"/>
                <a:stretch>
                  <a:fillRect r="-4000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11816C0-6C40-3A48-B56A-D274964946D0}"/>
              </a:ext>
            </a:extLst>
          </p:cNvPr>
          <p:cNvCxnSpPr>
            <a:cxnSpLocks/>
            <a:endCxn id="101" idx="2"/>
          </p:cNvCxnSpPr>
          <p:nvPr/>
        </p:nvCxnSpPr>
        <p:spPr>
          <a:xfrm flipH="1" flipV="1">
            <a:off x="2254628" y="4459207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BBE8452-69BE-FC47-BA37-5009D7D8AFC3}"/>
                  </a:ext>
                </a:extLst>
              </p:cNvPr>
              <p:cNvSpPr txBox="1"/>
              <p:nvPr/>
            </p:nvSpPr>
            <p:spPr>
              <a:xfrm>
                <a:off x="1075994" y="4159122"/>
                <a:ext cx="290016" cy="30777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BBE8452-69BE-FC47-BA37-5009D7D8A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994" y="4159122"/>
                <a:ext cx="290016" cy="307777"/>
              </a:xfrm>
              <a:prstGeom prst="rect">
                <a:avLst/>
              </a:prstGeom>
              <a:blipFill>
                <a:blip r:embed="rId17"/>
                <a:stretch>
                  <a:fillRect r="-4000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BB749A33-14A4-8746-ACAD-F09E077CAC7E}"/>
              </a:ext>
            </a:extLst>
          </p:cNvPr>
          <p:cNvCxnSpPr>
            <a:cxnSpLocks/>
            <a:endCxn id="103" idx="2"/>
          </p:cNvCxnSpPr>
          <p:nvPr/>
        </p:nvCxnSpPr>
        <p:spPr>
          <a:xfrm flipH="1" flipV="1">
            <a:off x="1221002" y="4466899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B6895EA7-8B22-8840-9146-05EF65F9FC0B}"/>
              </a:ext>
            </a:extLst>
          </p:cNvPr>
          <p:cNvCxnSpPr/>
          <p:nvPr/>
        </p:nvCxnSpPr>
        <p:spPr>
          <a:xfrm rot="5400000">
            <a:off x="7910552" y="4798282"/>
            <a:ext cx="12700" cy="1027289"/>
          </a:xfrm>
          <a:prstGeom prst="curvedConnector3">
            <a:avLst>
              <a:gd name="adj1" fmla="val 9110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105">
            <a:extLst>
              <a:ext uri="{FF2B5EF4-FFF2-40B4-BE49-F238E27FC236}">
                <a16:creationId xmlns:a16="http://schemas.microsoft.com/office/drawing/2014/main" id="{EA747A30-A0F2-754D-BE17-99612F2C8790}"/>
              </a:ext>
            </a:extLst>
          </p:cNvPr>
          <p:cNvCxnSpPr/>
          <p:nvPr/>
        </p:nvCxnSpPr>
        <p:spPr>
          <a:xfrm rot="5400000">
            <a:off x="6876260" y="4768880"/>
            <a:ext cx="12700" cy="1027289"/>
          </a:xfrm>
          <a:prstGeom prst="curvedConnector3">
            <a:avLst>
              <a:gd name="adj1" fmla="val 9110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urved Connector 106">
            <a:extLst>
              <a:ext uri="{FF2B5EF4-FFF2-40B4-BE49-F238E27FC236}">
                <a16:creationId xmlns:a16="http://schemas.microsoft.com/office/drawing/2014/main" id="{4D99FB33-0F56-0C48-AACA-286358DDFB72}"/>
              </a:ext>
            </a:extLst>
          </p:cNvPr>
          <p:cNvCxnSpPr/>
          <p:nvPr/>
        </p:nvCxnSpPr>
        <p:spPr>
          <a:xfrm rot="5400000">
            <a:off x="5853592" y="4768879"/>
            <a:ext cx="12700" cy="1027289"/>
          </a:xfrm>
          <a:prstGeom prst="curvedConnector3">
            <a:avLst>
              <a:gd name="adj1" fmla="val 9110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B7A58580-EB54-9D42-85FA-83CE8372867C}"/>
              </a:ext>
            </a:extLst>
          </p:cNvPr>
          <p:cNvCxnSpPr/>
          <p:nvPr/>
        </p:nvCxnSpPr>
        <p:spPr>
          <a:xfrm rot="5400000">
            <a:off x="4815019" y="4778749"/>
            <a:ext cx="12700" cy="1027289"/>
          </a:xfrm>
          <a:prstGeom prst="curvedConnector3">
            <a:avLst>
              <a:gd name="adj1" fmla="val 9110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>
            <a:extLst>
              <a:ext uri="{FF2B5EF4-FFF2-40B4-BE49-F238E27FC236}">
                <a16:creationId xmlns:a16="http://schemas.microsoft.com/office/drawing/2014/main" id="{6FFD0FF1-7408-6344-99CF-E608F43C1650}"/>
              </a:ext>
            </a:extLst>
          </p:cNvPr>
          <p:cNvCxnSpPr/>
          <p:nvPr/>
        </p:nvCxnSpPr>
        <p:spPr>
          <a:xfrm rot="5400000">
            <a:off x="3799013" y="4790373"/>
            <a:ext cx="12700" cy="1027289"/>
          </a:xfrm>
          <a:prstGeom prst="curvedConnector3">
            <a:avLst>
              <a:gd name="adj1" fmla="val 9110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urved Connector 109">
            <a:extLst>
              <a:ext uri="{FF2B5EF4-FFF2-40B4-BE49-F238E27FC236}">
                <a16:creationId xmlns:a16="http://schemas.microsoft.com/office/drawing/2014/main" id="{47C566D3-4506-D247-8164-1E799B145DB6}"/>
              </a:ext>
            </a:extLst>
          </p:cNvPr>
          <p:cNvCxnSpPr/>
          <p:nvPr/>
        </p:nvCxnSpPr>
        <p:spPr>
          <a:xfrm rot="5400000">
            <a:off x="2770606" y="4814503"/>
            <a:ext cx="12700" cy="1027289"/>
          </a:xfrm>
          <a:prstGeom prst="curvedConnector3">
            <a:avLst>
              <a:gd name="adj1" fmla="val 9110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urved Connector 110">
            <a:extLst>
              <a:ext uri="{FF2B5EF4-FFF2-40B4-BE49-F238E27FC236}">
                <a16:creationId xmlns:a16="http://schemas.microsoft.com/office/drawing/2014/main" id="{E7C58AAF-0056-7D4B-B9B8-729D343799C5}"/>
              </a:ext>
            </a:extLst>
          </p:cNvPr>
          <p:cNvCxnSpPr/>
          <p:nvPr/>
        </p:nvCxnSpPr>
        <p:spPr>
          <a:xfrm rot="5400000">
            <a:off x="1719770" y="4814502"/>
            <a:ext cx="12700" cy="1027289"/>
          </a:xfrm>
          <a:prstGeom prst="curvedConnector3">
            <a:avLst>
              <a:gd name="adj1" fmla="val 9110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EB5FB33-F0E8-D549-8C14-0C1D3B4CFAAC}"/>
                  </a:ext>
                </a:extLst>
              </p:cNvPr>
              <p:cNvSpPr txBox="1"/>
              <p:nvPr/>
            </p:nvSpPr>
            <p:spPr>
              <a:xfrm>
                <a:off x="1005308" y="5633063"/>
                <a:ext cx="290016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 b="1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EB5FB33-F0E8-D549-8C14-0C1D3B4CF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08" y="5633063"/>
                <a:ext cx="290016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FF7E801-6EFC-5A48-9E62-065A0626C9A8}"/>
                  </a:ext>
                </a:extLst>
              </p:cNvPr>
              <p:cNvSpPr txBox="1"/>
              <p:nvPr/>
            </p:nvSpPr>
            <p:spPr>
              <a:xfrm>
                <a:off x="2034519" y="5632516"/>
                <a:ext cx="290016" cy="3077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FF7E801-6EFC-5A48-9E62-065A0626C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519" y="5632516"/>
                <a:ext cx="290016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90FBD0B-6D12-5640-9B22-27D50307545E}"/>
                  </a:ext>
                </a:extLst>
              </p:cNvPr>
              <p:cNvSpPr txBox="1"/>
              <p:nvPr/>
            </p:nvSpPr>
            <p:spPr>
              <a:xfrm>
                <a:off x="3067452" y="5632516"/>
                <a:ext cx="290016" cy="3077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90FBD0B-6D12-5640-9B22-27D503075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452" y="5632516"/>
                <a:ext cx="290016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32F19C9A-C20D-E44E-A162-22BB7CFB1D8E}"/>
                  </a:ext>
                </a:extLst>
              </p:cNvPr>
              <p:cNvSpPr txBox="1"/>
              <p:nvPr/>
            </p:nvSpPr>
            <p:spPr>
              <a:xfrm>
                <a:off x="4101542" y="5632515"/>
                <a:ext cx="290016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32F19C9A-C20D-E44E-A162-22BB7CFB1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542" y="5632515"/>
                <a:ext cx="290016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9B0601D-3990-9D42-8351-22E61BA0C3ED}"/>
                  </a:ext>
                </a:extLst>
              </p:cNvPr>
              <p:cNvSpPr txBox="1"/>
              <p:nvPr/>
            </p:nvSpPr>
            <p:spPr>
              <a:xfrm>
                <a:off x="5118485" y="5632514"/>
                <a:ext cx="290016" cy="3077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9B0601D-3990-9D42-8351-22E61BA0C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485" y="5632514"/>
                <a:ext cx="290016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792C397B-2E71-F34D-80AE-8CDC675955FF}"/>
                  </a:ext>
                </a:extLst>
              </p:cNvPr>
              <p:cNvSpPr txBox="1"/>
              <p:nvPr/>
            </p:nvSpPr>
            <p:spPr>
              <a:xfrm>
                <a:off x="6149856" y="5632514"/>
                <a:ext cx="290016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792C397B-2E71-F34D-80AE-8CDC67595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56" y="5632514"/>
                <a:ext cx="290016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81A36CD-6EAF-914E-A8B7-8A1C1C33A735}"/>
                  </a:ext>
                </a:extLst>
              </p:cNvPr>
              <p:cNvSpPr txBox="1"/>
              <p:nvPr/>
            </p:nvSpPr>
            <p:spPr>
              <a:xfrm>
                <a:off x="7177145" y="5632513"/>
                <a:ext cx="290016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81A36CD-6EAF-914E-A8B7-8A1C1C33A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145" y="5632513"/>
                <a:ext cx="290016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BEF0688-F111-5843-9B7A-28F9765FBB83}"/>
                  </a:ext>
                </a:extLst>
              </p:cNvPr>
              <p:cNvSpPr txBox="1"/>
              <p:nvPr/>
            </p:nvSpPr>
            <p:spPr>
              <a:xfrm>
                <a:off x="8204434" y="5632512"/>
                <a:ext cx="290016" cy="3077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BEF0688-F111-5843-9B7A-28F9765FB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434" y="5632512"/>
                <a:ext cx="290016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2" name="Table 121">
                <a:extLst>
                  <a:ext uri="{FF2B5EF4-FFF2-40B4-BE49-F238E27FC236}">
                    <a16:creationId xmlns:a16="http://schemas.microsoft.com/office/drawing/2014/main" id="{22AC4C80-88D9-6344-A97A-12796AC4C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9388493"/>
                  </p:ext>
                </p:extLst>
              </p:nvPr>
            </p:nvGraphicFramePr>
            <p:xfrm>
              <a:off x="628649" y="1415567"/>
              <a:ext cx="2750045" cy="203149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2016">
                      <a:extLst>
                        <a:ext uri="{9D8B030D-6E8A-4147-A177-3AD203B41FA5}">
                          <a16:colId xmlns:a16="http://schemas.microsoft.com/office/drawing/2014/main" val="3913447629"/>
                        </a:ext>
                      </a:extLst>
                    </a:gridCol>
                    <a:gridCol w="2118029">
                      <a:extLst>
                        <a:ext uri="{9D8B030D-6E8A-4147-A177-3AD203B41FA5}">
                          <a16:colId xmlns:a16="http://schemas.microsoft.com/office/drawing/2014/main" val="2553086163"/>
                        </a:ext>
                      </a:extLst>
                    </a:gridCol>
                  </a:tblGrid>
                  <a:tr h="31116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Predicted input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4698429"/>
                      </a:ext>
                    </a:extLst>
                  </a:tr>
                  <a:tr h="31116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Measured input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7283042"/>
                      </a:ext>
                    </a:extLst>
                  </a:tr>
                  <a:tr h="3111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Output of forward RNN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7271585"/>
                      </a:ext>
                    </a:extLst>
                  </a:tr>
                  <a:tr h="31116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Output of backward RNN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3591748"/>
                      </a:ext>
                    </a:extLst>
                  </a:tr>
                  <a:tr h="31116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Forward RNN 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3098933"/>
                      </a:ext>
                    </a:extLst>
                  </a:tr>
                  <a:tr h="31116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Backward RNN 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46877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2" name="Table 121">
                <a:extLst>
                  <a:ext uri="{FF2B5EF4-FFF2-40B4-BE49-F238E27FC236}">
                    <a16:creationId xmlns:a16="http://schemas.microsoft.com/office/drawing/2014/main" id="{22AC4C80-88D9-6344-A97A-12796AC4C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9388493"/>
                  </p:ext>
                </p:extLst>
              </p:nvPr>
            </p:nvGraphicFramePr>
            <p:xfrm>
              <a:off x="628649" y="1415567"/>
              <a:ext cx="2750045" cy="203149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2016">
                      <a:extLst>
                        <a:ext uri="{9D8B030D-6E8A-4147-A177-3AD203B41FA5}">
                          <a16:colId xmlns:a16="http://schemas.microsoft.com/office/drawing/2014/main" val="3913447629"/>
                        </a:ext>
                      </a:extLst>
                    </a:gridCol>
                    <a:gridCol w="2118029">
                      <a:extLst>
                        <a:ext uri="{9D8B030D-6E8A-4147-A177-3AD203B41FA5}">
                          <a16:colId xmlns:a16="http://schemas.microsoft.com/office/drawing/2014/main" val="2553086163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4"/>
                          <a:stretch>
                            <a:fillRect l="-2000" t="-3704" r="-336000" b="-5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Predicted input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4698429"/>
                      </a:ext>
                    </a:extLst>
                  </a:tr>
                  <a:tr h="3549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4"/>
                          <a:stretch>
                            <a:fillRect l="-2000" t="-100000" r="-336000" b="-3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Measured input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728304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4"/>
                          <a:stretch>
                            <a:fillRect l="-2000" t="-215385" r="-336000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Output of forward RNN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7271585"/>
                      </a:ext>
                    </a:extLst>
                  </a:tr>
                  <a:tr h="3354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4"/>
                          <a:stretch>
                            <a:fillRect l="-2000" t="-303704" r="-336000" b="-2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Output of backward RNN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35917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Forward RNN 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309893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Backward RNN 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46877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331711C4-E071-1C4E-8358-2E832057FE71}"/>
              </a:ext>
            </a:extLst>
          </p:cNvPr>
          <p:cNvSpPr/>
          <p:nvPr/>
        </p:nvSpPr>
        <p:spPr>
          <a:xfrm>
            <a:off x="542490" y="4952339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9A0F25E9-7DE1-7940-BA84-6A45AE46FE5F}"/>
              </a:ext>
            </a:extLst>
          </p:cNvPr>
          <p:cNvSpPr/>
          <p:nvPr/>
        </p:nvSpPr>
        <p:spPr>
          <a:xfrm>
            <a:off x="1575423" y="4952339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DBC901F7-B190-FE40-A868-4F7EDA356F2C}"/>
              </a:ext>
            </a:extLst>
          </p:cNvPr>
          <p:cNvSpPr/>
          <p:nvPr/>
        </p:nvSpPr>
        <p:spPr>
          <a:xfrm>
            <a:off x="2608356" y="4952339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8965FF61-2FA9-0F48-A41B-3BE218E244B0}"/>
              </a:ext>
            </a:extLst>
          </p:cNvPr>
          <p:cNvSpPr/>
          <p:nvPr/>
        </p:nvSpPr>
        <p:spPr>
          <a:xfrm>
            <a:off x="4655710" y="4952339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4F5F9863-F377-DD49-AE19-99DEFF3997BE}"/>
              </a:ext>
            </a:extLst>
          </p:cNvPr>
          <p:cNvSpPr/>
          <p:nvPr/>
        </p:nvSpPr>
        <p:spPr>
          <a:xfrm>
            <a:off x="5682999" y="4952339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2269F76A-11A4-3A4D-802F-AE0ABC2EE5B3}"/>
              </a:ext>
            </a:extLst>
          </p:cNvPr>
          <p:cNvSpPr/>
          <p:nvPr/>
        </p:nvSpPr>
        <p:spPr>
          <a:xfrm>
            <a:off x="3628421" y="4952339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ECF7E762-2363-1E4E-855C-A480789CDF85}"/>
              </a:ext>
            </a:extLst>
          </p:cNvPr>
          <p:cNvSpPr/>
          <p:nvPr/>
        </p:nvSpPr>
        <p:spPr>
          <a:xfrm>
            <a:off x="6713110" y="4952339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8E3519F8-8A04-A748-980C-EDDEFCCBF89B}"/>
              </a:ext>
            </a:extLst>
          </p:cNvPr>
          <p:cNvSpPr/>
          <p:nvPr/>
        </p:nvSpPr>
        <p:spPr>
          <a:xfrm>
            <a:off x="7740399" y="4952339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9E09C23F-AEAB-1943-9A93-13D94F57D46E}"/>
              </a:ext>
            </a:extLst>
          </p:cNvPr>
          <p:cNvCxnSpPr>
            <a:stCxn id="68" idx="0"/>
            <a:endCxn id="69" idx="0"/>
          </p:cNvCxnSpPr>
          <p:nvPr/>
        </p:nvCxnSpPr>
        <p:spPr>
          <a:xfrm rot="5400000" flipH="1" flipV="1">
            <a:off x="1220360" y="4435873"/>
            <a:ext cx="12700" cy="1032933"/>
          </a:xfrm>
          <a:prstGeom prst="curvedConnector3">
            <a:avLst>
              <a:gd name="adj1" fmla="val 999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A3D18FE5-C536-C145-8149-3D3C92482E46}"/>
              </a:ext>
            </a:extLst>
          </p:cNvPr>
          <p:cNvCxnSpPr/>
          <p:nvPr/>
        </p:nvCxnSpPr>
        <p:spPr>
          <a:xfrm rot="5400000" flipH="1" flipV="1">
            <a:off x="2249373" y="4426347"/>
            <a:ext cx="12700" cy="1032933"/>
          </a:xfrm>
          <a:prstGeom prst="curvedConnector3">
            <a:avLst>
              <a:gd name="adj1" fmla="val 999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956541E4-5883-0C4E-B570-1B604BC05AEF}"/>
              </a:ext>
            </a:extLst>
          </p:cNvPr>
          <p:cNvCxnSpPr/>
          <p:nvPr/>
        </p:nvCxnSpPr>
        <p:spPr>
          <a:xfrm rot="5400000" flipH="1" flipV="1">
            <a:off x="3278387" y="4426347"/>
            <a:ext cx="12700" cy="1032933"/>
          </a:xfrm>
          <a:prstGeom prst="curvedConnector3">
            <a:avLst>
              <a:gd name="adj1" fmla="val 999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9D0FCD2D-F24A-BC4D-B51D-05BCDA0797D6}"/>
              </a:ext>
            </a:extLst>
          </p:cNvPr>
          <p:cNvCxnSpPr/>
          <p:nvPr/>
        </p:nvCxnSpPr>
        <p:spPr>
          <a:xfrm rot="5400000" flipH="1" flipV="1">
            <a:off x="4311320" y="4413646"/>
            <a:ext cx="12700" cy="1032933"/>
          </a:xfrm>
          <a:prstGeom prst="curvedConnector3">
            <a:avLst>
              <a:gd name="adj1" fmla="val 999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A7FEE16A-337F-EB47-97C2-832BAFED0AC9}"/>
              </a:ext>
            </a:extLst>
          </p:cNvPr>
          <p:cNvCxnSpPr/>
          <p:nvPr/>
        </p:nvCxnSpPr>
        <p:spPr>
          <a:xfrm rot="5400000" flipH="1" flipV="1">
            <a:off x="5322998" y="4426347"/>
            <a:ext cx="12700" cy="1032933"/>
          </a:xfrm>
          <a:prstGeom prst="curvedConnector3">
            <a:avLst>
              <a:gd name="adj1" fmla="val 999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>
            <a:extLst>
              <a:ext uri="{FF2B5EF4-FFF2-40B4-BE49-F238E27FC236}">
                <a16:creationId xmlns:a16="http://schemas.microsoft.com/office/drawing/2014/main" id="{F789D5D7-150D-C840-8D32-D54BBB6B5C9B}"/>
              </a:ext>
            </a:extLst>
          </p:cNvPr>
          <p:cNvCxnSpPr/>
          <p:nvPr/>
        </p:nvCxnSpPr>
        <p:spPr>
          <a:xfrm rot="5400000" flipH="1" flipV="1">
            <a:off x="6348876" y="4453981"/>
            <a:ext cx="12700" cy="1032933"/>
          </a:xfrm>
          <a:prstGeom prst="curvedConnector3">
            <a:avLst>
              <a:gd name="adj1" fmla="val 999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F58FBC56-0A31-FA4B-B602-2444AC11376E}"/>
              </a:ext>
            </a:extLst>
          </p:cNvPr>
          <p:cNvCxnSpPr/>
          <p:nvPr/>
        </p:nvCxnSpPr>
        <p:spPr>
          <a:xfrm rot="5400000" flipH="1" flipV="1">
            <a:off x="7390612" y="4439047"/>
            <a:ext cx="12700" cy="1032933"/>
          </a:xfrm>
          <a:prstGeom prst="curvedConnector3">
            <a:avLst>
              <a:gd name="adj1" fmla="val 999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DC54EDF-5D72-9741-AE25-5227400F450D}"/>
                  </a:ext>
                </a:extLst>
              </p:cNvPr>
              <p:cNvSpPr txBox="1"/>
              <p:nvPr/>
            </p:nvSpPr>
            <p:spPr>
              <a:xfrm>
                <a:off x="7753973" y="4151430"/>
                <a:ext cx="290016" cy="3077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DC54EDF-5D72-9741-AE25-5227400F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973" y="4151430"/>
                <a:ext cx="290016" cy="307777"/>
              </a:xfrm>
              <a:prstGeom prst="rect">
                <a:avLst/>
              </a:prstGeom>
              <a:blipFill>
                <a:blip r:embed="rId25"/>
                <a:stretch>
                  <a:fillRect r="-8333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8D5B3AE-B1AD-EE4C-A588-224AE6560F88}"/>
              </a:ext>
            </a:extLst>
          </p:cNvPr>
          <p:cNvCxnSpPr>
            <a:cxnSpLocks/>
            <a:stCxn id="78" idx="0"/>
            <a:endCxn id="88" idx="2"/>
          </p:cNvCxnSpPr>
          <p:nvPr/>
        </p:nvCxnSpPr>
        <p:spPr>
          <a:xfrm flipH="1" flipV="1">
            <a:off x="7898981" y="4459207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059539BD-8FD0-C047-B425-6334E5713D3D}"/>
                  </a:ext>
                </a:extLst>
              </p:cNvPr>
              <p:cNvSpPr txBox="1"/>
              <p:nvPr/>
            </p:nvSpPr>
            <p:spPr>
              <a:xfrm>
                <a:off x="6719293" y="4170974"/>
                <a:ext cx="290016" cy="3077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vi-VN" sz="14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059539BD-8FD0-C047-B425-6334E571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293" y="4170974"/>
                <a:ext cx="290016" cy="307777"/>
              </a:xfrm>
              <a:prstGeom prst="rect">
                <a:avLst/>
              </a:prstGeom>
              <a:blipFill>
                <a:blip r:embed="rId26"/>
                <a:stretch>
                  <a:fillRect r="-4000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FF0508E-2164-6A4B-9406-BE207786377C}"/>
              </a:ext>
            </a:extLst>
          </p:cNvPr>
          <p:cNvCxnSpPr>
            <a:cxnSpLocks/>
            <a:stCxn id="77" idx="0"/>
            <a:endCxn id="92" idx="2"/>
          </p:cNvCxnSpPr>
          <p:nvPr/>
        </p:nvCxnSpPr>
        <p:spPr>
          <a:xfrm flipH="1" flipV="1">
            <a:off x="6864301" y="4478751"/>
            <a:ext cx="10213" cy="473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95D5F9B-4237-A94A-B13D-9A6EDB9D16EA}"/>
                  </a:ext>
                </a:extLst>
              </p:cNvPr>
              <p:cNvSpPr txBox="1"/>
              <p:nvPr/>
            </p:nvSpPr>
            <p:spPr>
              <a:xfrm>
                <a:off x="5697984" y="4140830"/>
                <a:ext cx="290016" cy="3077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vi-VN" sz="14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895D5F9B-4237-A94A-B13D-9A6EDB9D1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984" y="4140830"/>
                <a:ext cx="290016" cy="307777"/>
              </a:xfrm>
              <a:prstGeom prst="rect">
                <a:avLst/>
              </a:prstGeom>
              <a:blipFill>
                <a:blip r:embed="rId27"/>
                <a:stretch>
                  <a:fillRect r="-8333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DC2066F-7EA1-4A4C-A0A6-B253AA52CF69}"/>
              </a:ext>
            </a:extLst>
          </p:cNvPr>
          <p:cNvCxnSpPr>
            <a:cxnSpLocks/>
            <a:endCxn id="121" idx="2"/>
          </p:cNvCxnSpPr>
          <p:nvPr/>
        </p:nvCxnSpPr>
        <p:spPr>
          <a:xfrm flipH="1" flipV="1">
            <a:off x="5842992" y="4448607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D409DC6-9D65-3946-91FE-D40ADDB4EA8F}"/>
                  </a:ext>
                </a:extLst>
              </p:cNvPr>
              <p:cNvSpPr txBox="1"/>
              <p:nvPr/>
            </p:nvSpPr>
            <p:spPr>
              <a:xfrm>
                <a:off x="4663304" y="4140830"/>
                <a:ext cx="290016" cy="3077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vi-VN" sz="14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D409DC6-9D65-3946-91FE-D40ADDB4E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304" y="4140830"/>
                <a:ext cx="290016" cy="307777"/>
              </a:xfrm>
              <a:prstGeom prst="rect">
                <a:avLst/>
              </a:prstGeom>
              <a:blipFill>
                <a:blip r:embed="rId28"/>
                <a:stretch>
                  <a:fillRect r="-4000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4A96D5ED-08BF-3349-85E6-4D9D6117AB67}"/>
              </a:ext>
            </a:extLst>
          </p:cNvPr>
          <p:cNvCxnSpPr>
            <a:cxnSpLocks/>
            <a:endCxn id="124" idx="2"/>
          </p:cNvCxnSpPr>
          <p:nvPr/>
        </p:nvCxnSpPr>
        <p:spPr>
          <a:xfrm flipH="1" flipV="1">
            <a:off x="4808312" y="4448607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894994E0-3DD1-E04F-B70F-2A7BF0DF5D83}"/>
                  </a:ext>
                </a:extLst>
              </p:cNvPr>
              <p:cNvSpPr txBox="1"/>
              <p:nvPr/>
            </p:nvSpPr>
            <p:spPr>
              <a:xfrm>
                <a:off x="3640584" y="4151430"/>
                <a:ext cx="290016" cy="3077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vi-VN" sz="14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894994E0-3DD1-E04F-B70F-2A7BF0DF5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584" y="4151430"/>
                <a:ext cx="290016" cy="307777"/>
              </a:xfrm>
              <a:prstGeom prst="rect">
                <a:avLst/>
              </a:prstGeom>
              <a:blipFill>
                <a:blip r:embed="rId29"/>
                <a:stretch>
                  <a:fillRect r="-8333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6C002F4-926F-DB42-BF04-6081DB3F3933}"/>
              </a:ext>
            </a:extLst>
          </p:cNvPr>
          <p:cNvCxnSpPr>
            <a:cxnSpLocks/>
            <a:endCxn id="126" idx="2"/>
          </p:cNvCxnSpPr>
          <p:nvPr/>
        </p:nvCxnSpPr>
        <p:spPr>
          <a:xfrm flipH="1" flipV="1">
            <a:off x="3785592" y="4459207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54BE67DB-EEA7-2241-B044-0BB69DC4964A}"/>
                  </a:ext>
                </a:extLst>
              </p:cNvPr>
              <p:cNvSpPr txBox="1"/>
              <p:nvPr/>
            </p:nvSpPr>
            <p:spPr>
              <a:xfrm>
                <a:off x="2615491" y="4151430"/>
                <a:ext cx="290016" cy="3077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vi-VN" sz="1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54BE67DB-EEA7-2241-B044-0BB69DC49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491" y="4151430"/>
                <a:ext cx="290016" cy="307777"/>
              </a:xfrm>
              <a:prstGeom prst="rect">
                <a:avLst/>
              </a:prstGeom>
              <a:blipFill>
                <a:blip r:embed="rId30"/>
                <a:stretch>
                  <a:fillRect r="-4000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FC18705-AAE0-524F-A93A-5B6D60983201}"/>
              </a:ext>
            </a:extLst>
          </p:cNvPr>
          <p:cNvCxnSpPr>
            <a:cxnSpLocks/>
            <a:endCxn id="128" idx="2"/>
          </p:cNvCxnSpPr>
          <p:nvPr/>
        </p:nvCxnSpPr>
        <p:spPr>
          <a:xfrm flipH="1" flipV="1">
            <a:off x="2760499" y="4459207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A249F9B-3F20-6649-B9A6-EBFABBBF89AC}"/>
                  </a:ext>
                </a:extLst>
              </p:cNvPr>
              <p:cNvSpPr txBox="1"/>
              <p:nvPr/>
            </p:nvSpPr>
            <p:spPr>
              <a:xfrm>
                <a:off x="1589679" y="4151430"/>
                <a:ext cx="290016" cy="3077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vi-VN" sz="1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A249F9B-3F20-6649-B9A6-EBFABBBF8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679" y="4151430"/>
                <a:ext cx="290016" cy="307777"/>
              </a:xfrm>
              <a:prstGeom prst="rect">
                <a:avLst/>
              </a:prstGeom>
              <a:blipFill>
                <a:blip r:embed="rId31"/>
                <a:stretch>
                  <a:fillRect r="-4000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D7F112CD-1D52-F44E-97ED-37514FF64F74}"/>
              </a:ext>
            </a:extLst>
          </p:cNvPr>
          <p:cNvCxnSpPr>
            <a:cxnSpLocks/>
            <a:endCxn id="130" idx="2"/>
          </p:cNvCxnSpPr>
          <p:nvPr/>
        </p:nvCxnSpPr>
        <p:spPr>
          <a:xfrm flipH="1" flipV="1">
            <a:off x="1734687" y="4459207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69CDCB03-F6AF-7D46-92B9-801DD51387D5}"/>
                  </a:ext>
                </a:extLst>
              </p:cNvPr>
              <p:cNvSpPr txBox="1"/>
              <p:nvPr/>
            </p:nvSpPr>
            <p:spPr>
              <a:xfrm>
                <a:off x="556053" y="4159122"/>
                <a:ext cx="290016" cy="30777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vi-VN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69CDCB03-F6AF-7D46-92B9-801DD5138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53" y="4159122"/>
                <a:ext cx="290016" cy="307777"/>
              </a:xfrm>
              <a:prstGeom prst="rect">
                <a:avLst/>
              </a:prstGeom>
              <a:blipFill>
                <a:blip r:embed="rId32"/>
                <a:stretch>
                  <a:fillRect r="-4000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DB0C8ED2-2CAE-134A-99AA-847E145AD08C}"/>
              </a:ext>
            </a:extLst>
          </p:cNvPr>
          <p:cNvCxnSpPr>
            <a:cxnSpLocks/>
            <a:endCxn id="132" idx="2"/>
          </p:cNvCxnSpPr>
          <p:nvPr/>
        </p:nvCxnSpPr>
        <p:spPr>
          <a:xfrm flipH="1" flipV="1">
            <a:off x="701061" y="4466899"/>
            <a:ext cx="2822" cy="493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4B7FA49-AF83-BF43-8A7A-BF81451BCFEC}"/>
              </a:ext>
            </a:extLst>
          </p:cNvPr>
          <p:cNvCxnSpPr>
            <a:cxnSpLocks/>
            <a:stCxn id="16" idx="0"/>
            <a:endCxn id="68" idx="2"/>
          </p:cNvCxnSpPr>
          <p:nvPr/>
        </p:nvCxnSpPr>
        <p:spPr>
          <a:xfrm flipH="1" flipV="1">
            <a:off x="703894" y="5268425"/>
            <a:ext cx="156142" cy="362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B8BF2262-0E54-5442-ABF5-29BC8C77665B}"/>
              </a:ext>
            </a:extLst>
          </p:cNvPr>
          <p:cNvCxnSpPr>
            <a:cxnSpLocks/>
            <a:stCxn id="25" idx="0"/>
            <a:endCxn id="69" idx="2"/>
          </p:cNvCxnSpPr>
          <p:nvPr/>
        </p:nvCxnSpPr>
        <p:spPr>
          <a:xfrm flipH="1" flipV="1">
            <a:off x="1736827" y="5268425"/>
            <a:ext cx="152420" cy="361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B445E6-0BA6-3446-8C53-F6BECD6238A3}"/>
              </a:ext>
            </a:extLst>
          </p:cNvPr>
          <p:cNvCxnSpPr>
            <a:cxnSpLocks/>
            <a:stCxn id="26" idx="0"/>
            <a:endCxn id="71" idx="2"/>
          </p:cNvCxnSpPr>
          <p:nvPr/>
        </p:nvCxnSpPr>
        <p:spPr>
          <a:xfrm flipH="1" flipV="1">
            <a:off x="2769760" y="5268425"/>
            <a:ext cx="152420" cy="361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99D738B-4D18-5A4F-ABBF-4D5DBF970270}"/>
              </a:ext>
            </a:extLst>
          </p:cNvPr>
          <p:cNvCxnSpPr>
            <a:cxnSpLocks/>
            <a:stCxn id="27" idx="0"/>
            <a:endCxn id="75" idx="2"/>
          </p:cNvCxnSpPr>
          <p:nvPr/>
        </p:nvCxnSpPr>
        <p:spPr>
          <a:xfrm flipH="1" flipV="1">
            <a:off x="3789825" y="5268425"/>
            <a:ext cx="166445" cy="3619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64A7D55-4AD6-CC46-989A-B17A49412D03}"/>
              </a:ext>
            </a:extLst>
          </p:cNvPr>
          <p:cNvCxnSpPr>
            <a:cxnSpLocks/>
            <a:endCxn id="72" idx="2"/>
          </p:cNvCxnSpPr>
          <p:nvPr/>
        </p:nvCxnSpPr>
        <p:spPr>
          <a:xfrm flipH="1" flipV="1">
            <a:off x="4817114" y="5268425"/>
            <a:ext cx="156099" cy="361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7B2E58B4-176E-2144-A26F-F8DBAD98AF7C}"/>
              </a:ext>
            </a:extLst>
          </p:cNvPr>
          <p:cNvCxnSpPr>
            <a:cxnSpLocks/>
            <a:stCxn id="29" idx="0"/>
            <a:endCxn id="74" idx="2"/>
          </p:cNvCxnSpPr>
          <p:nvPr/>
        </p:nvCxnSpPr>
        <p:spPr>
          <a:xfrm flipH="1" flipV="1">
            <a:off x="5844403" y="5268425"/>
            <a:ext cx="160181" cy="361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0F0F441-B2DC-D347-B41F-8F3DD2840402}"/>
              </a:ext>
            </a:extLst>
          </p:cNvPr>
          <p:cNvCxnSpPr>
            <a:cxnSpLocks/>
            <a:stCxn id="30" idx="0"/>
            <a:endCxn id="77" idx="2"/>
          </p:cNvCxnSpPr>
          <p:nvPr/>
        </p:nvCxnSpPr>
        <p:spPr>
          <a:xfrm flipH="1" flipV="1">
            <a:off x="6874514" y="5268425"/>
            <a:ext cx="157359" cy="3619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2FF41F0-7EF8-E94A-AE6B-0965FDB668E8}"/>
              </a:ext>
            </a:extLst>
          </p:cNvPr>
          <p:cNvCxnSpPr>
            <a:cxnSpLocks/>
            <a:stCxn id="31" idx="0"/>
            <a:endCxn id="78" idx="2"/>
          </p:cNvCxnSpPr>
          <p:nvPr/>
        </p:nvCxnSpPr>
        <p:spPr>
          <a:xfrm flipH="1" flipV="1">
            <a:off x="7901803" y="5268425"/>
            <a:ext cx="157359" cy="361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745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515351" cy="876652"/>
          </a:xfrm>
        </p:spPr>
        <p:txBody>
          <a:bodyPr>
            <a:noAutofit/>
          </a:bodyPr>
          <a:lstStyle/>
          <a:p>
            <a:r>
              <a:rPr lang="en-US" sz="2800" dirty="0"/>
              <a:t>Correcting RNN input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DBDC7C-CE6A-F646-B36D-4BC66863ECE3}"/>
              </a:ext>
            </a:extLst>
          </p:cNvPr>
          <p:cNvSpPr/>
          <p:nvPr/>
        </p:nvSpPr>
        <p:spPr>
          <a:xfrm>
            <a:off x="1062431" y="4952339"/>
            <a:ext cx="322808" cy="3160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B83AB8-32C4-A441-84B4-2AD6FBAA1BB1}"/>
              </a:ext>
            </a:extLst>
          </p:cNvPr>
          <p:cNvSpPr/>
          <p:nvPr/>
        </p:nvSpPr>
        <p:spPr>
          <a:xfrm>
            <a:off x="2095364" y="4952339"/>
            <a:ext cx="322808" cy="3160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29F2976-17D0-D845-80D6-0C7320A68A0C}"/>
              </a:ext>
            </a:extLst>
          </p:cNvPr>
          <p:cNvSpPr/>
          <p:nvPr/>
        </p:nvSpPr>
        <p:spPr>
          <a:xfrm>
            <a:off x="3128297" y="4952339"/>
            <a:ext cx="322808" cy="3160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B96043B-9EAB-4F49-A35D-6B3574182C1B}"/>
              </a:ext>
            </a:extLst>
          </p:cNvPr>
          <p:cNvSpPr/>
          <p:nvPr/>
        </p:nvSpPr>
        <p:spPr>
          <a:xfrm>
            <a:off x="5175651" y="4952339"/>
            <a:ext cx="322808" cy="3160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301BA5F-DF04-9C48-BD8E-F56FDE04A495}"/>
              </a:ext>
            </a:extLst>
          </p:cNvPr>
          <p:cNvSpPr/>
          <p:nvPr/>
        </p:nvSpPr>
        <p:spPr>
          <a:xfrm>
            <a:off x="6202940" y="4952339"/>
            <a:ext cx="322808" cy="3160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4EB82B9-8F70-9B4A-B0B8-D09AE86B06C5}"/>
              </a:ext>
            </a:extLst>
          </p:cNvPr>
          <p:cNvSpPr/>
          <p:nvPr/>
        </p:nvSpPr>
        <p:spPr>
          <a:xfrm>
            <a:off x="4148362" y="4952339"/>
            <a:ext cx="322808" cy="3160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67B77D-7AA9-A744-A2AD-FFB5A65E1BF1}"/>
              </a:ext>
            </a:extLst>
          </p:cNvPr>
          <p:cNvSpPr/>
          <p:nvPr/>
        </p:nvSpPr>
        <p:spPr>
          <a:xfrm>
            <a:off x="7233051" y="4952339"/>
            <a:ext cx="322808" cy="3160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74D8553-CCBF-1643-858C-AFC6EEBEC8D4}"/>
              </a:ext>
            </a:extLst>
          </p:cNvPr>
          <p:cNvSpPr/>
          <p:nvPr/>
        </p:nvSpPr>
        <p:spPr>
          <a:xfrm>
            <a:off x="8260340" y="4952339"/>
            <a:ext cx="322808" cy="3160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A8F48-E476-F343-AF75-65A4A09D0E13}"/>
                  </a:ext>
                </a:extLst>
              </p:cNvPr>
              <p:cNvSpPr txBox="1"/>
              <p:nvPr/>
            </p:nvSpPr>
            <p:spPr>
              <a:xfrm>
                <a:off x="715028" y="5630894"/>
                <a:ext cx="290016" cy="35137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 b="1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/>
                          </m:ctrlPr>
                        </m:sSubSupPr>
                        <m:e>
                          <m:r>
                            <a:rPr lang="en-US" sz="1600" b="0" i="1"/>
                            <m:t>𝑥</m:t>
                          </m:r>
                        </m:e>
                        <m:sub>
                          <m:r>
                            <a:rPr lang="en-US" sz="1600" b="0" i="1" smtClean="0"/>
                            <m:t>1</m:t>
                          </m:r>
                        </m:sub>
                        <m:sup>
                          <m:r>
                            <a:rPr lang="en-US" sz="1600" b="0" i="1" smtClean="0"/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1600" b="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9A8F48-E476-F343-AF75-65A4A09D0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28" y="5630894"/>
                <a:ext cx="290016" cy="351378"/>
              </a:xfrm>
              <a:prstGeom prst="rect">
                <a:avLst/>
              </a:prstGeom>
              <a:blipFill>
                <a:blip r:embed="rId2"/>
                <a:stretch>
                  <a:fillRect r="-769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FA714A-1A41-E64B-B72D-5E0F97DC89F6}"/>
                  </a:ext>
                </a:extLst>
              </p:cNvPr>
              <p:cNvSpPr txBox="1"/>
              <p:nvPr/>
            </p:nvSpPr>
            <p:spPr>
              <a:xfrm>
                <a:off x="1744239" y="5630347"/>
                <a:ext cx="290016" cy="35189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1600" b="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0FA714A-1A41-E64B-B72D-5E0F97DC8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239" y="5630347"/>
                <a:ext cx="290016" cy="351891"/>
              </a:xfrm>
              <a:prstGeom prst="rect">
                <a:avLst/>
              </a:prstGeom>
              <a:blipFill>
                <a:blip r:embed="rId3"/>
                <a:stretch>
                  <a:fillRect r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6E2AD3-7377-EA42-970C-822160944842}"/>
                  </a:ext>
                </a:extLst>
              </p:cNvPr>
              <p:cNvSpPr txBox="1"/>
              <p:nvPr/>
            </p:nvSpPr>
            <p:spPr>
              <a:xfrm>
                <a:off x="2777172" y="5630347"/>
                <a:ext cx="290016" cy="35317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1600" b="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6E2AD3-7377-EA42-970C-82216094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172" y="5630347"/>
                <a:ext cx="290016" cy="353174"/>
              </a:xfrm>
              <a:prstGeom prst="rect">
                <a:avLst/>
              </a:prstGeom>
              <a:blipFill>
                <a:blip r:embed="rId4"/>
                <a:stretch>
                  <a:fillRect r="-4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C9D340-7928-DF4C-9EA0-40A13D0F36A8}"/>
                  </a:ext>
                </a:extLst>
              </p:cNvPr>
              <p:cNvSpPr txBox="1"/>
              <p:nvPr/>
            </p:nvSpPr>
            <p:spPr>
              <a:xfrm>
                <a:off x="3811262" y="5630346"/>
                <a:ext cx="290016" cy="35086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7C9D340-7928-DF4C-9EA0-40A13D0F3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262" y="5630346"/>
                <a:ext cx="290016" cy="350865"/>
              </a:xfrm>
              <a:prstGeom prst="rect">
                <a:avLst/>
              </a:prstGeom>
              <a:blipFill>
                <a:blip r:embed="rId5"/>
                <a:stretch>
                  <a:fillRect r="-384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1C89B9-9865-F24D-BA26-25277BAAF661}"/>
                  </a:ext>
                </a:extLst>
              </p:cNvPr>
              <p:cNvSpPr txBox="1"/>
              <p:nvPr/>
            </p:nvSpPr>
            <p:spPr>
              <a:xfrm>
                <a:off x="4828205" y="5630345"/>
                <a:ext cx="290016" cy="35695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1600" b="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1C89B9-9865-F24D-BA26-25277BAAF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205" y="5630345"/>
                <a:ext cx="290016" cy="356957"/>
              </a:xfrm>
              <a:prstGeom prst="rect">
                <a:avLst/>
              </a:prstGeom>
              <a:blipFill>
                <a:blip r:embed="rId6"/>
                <a:stretch>
                  <a:fillRect r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96C62-4B87-6144-8325-DA129F62D171}"/>
                  </a:ext>
                </a:extLst>
              </p:cNvPr>
              <p:cNvSpPr txBox="1"/>
              <p:nvPr/>
            </p:nvSpPr>
            <p:spPr>
              <a:xfrm>
                <a:off x="5859576" y="5630345"/>
                <a:ext cx="290016" cy="35343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96C62-4B87-6144-8325-DA129F62D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576" y="5630345"/>
                <a:ext cx="290016" cy="353430"/>
              </a:xfrm>
              <a:prstGeom prst="rect">
                <a:avLst/>
              </a:prstGeom>
              <a:blipFill>
                <a:blip r:embed="rId7"/>
                <a:stretch>
                  <a:fillRect r="-769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5DED9A-6A22-554F-AF6B-406A3E3683D5}"/>
                  </a:ext>
                </a:extLst>
              </p:cNvPr>
              <p:cNvSpPr txBox="1"/>
              <p:nvPr/>
            </p:nvSpPr>
            <p:spPr>
              <a:xfrm>
                <a:off x="6886865" y="5630344"/>
                <a:ext cx="290016" cy="35086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7 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5DED9A-6A22-554F-AF6B-406A3E368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865" y="5630344"/>
                <a:ext cx="290016" cy="350865"/>
              </a:xfrm>
              <a:prstGeom prst="rect">
                <a:avLst/>
              </a:prstGeom>
              <a:blipFill>
                <a:blip r:embed="rId8"/>
                <a:stretch>
                  <a:fillRect r="-26923" b="-967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EF3C75-96DD-9849-9EB2-3B97262DC983}"/>
                  </a:ext>
                </a:extLst>
              </p:cNvPr>
              <p:cNvSpPr txBox="1"/>
              <p:nvPr/>
            </p:nvSpPr>
            <p:spPr>
              <a:xfrm>
                <a:off x="7914154" y="5630343"/>
                <a:ext cx="290016" cy="35355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1600" b="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EF3C75-96DD-9849-9EB2-3B97262DC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154" y="5630343"/>
                <a:ext cx="290016" cy="353558"/>
              </a:xfrm>
              <a:prstGeom prst="rect">
                <a:avLst/>
              </a:prstGeom>
              <a:blipFill>
                <a:blip r:embed="rId9"/>
                <a:stretch>
                  <a:fillRect r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7CE6A5-7CEC-2449-8705-846582BEBF77}"/>
              </a:ext>
            </a:extLst>
          </p:cNvPr>
          <p:cNvCxnSpPr>
            <a:cxnSpLocks/>
            <a:stCxn id="16" idx="0"/>
            <a:endCxn id="7" idx="2"/>
          </p:cNvCxnSpPr>
          <p:nvPr/>
        </p:nvCxnSpPr>
        <p:spPr>
          <a:xfrm flipV="1">
            <a:off x="860036" y="5268425"/>
            <a:ext cx="363799" cy="362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369456A-C2FE-A146-9242-8E5C3E31FAE4}"/>
              </a:ext>
            </a:extLst>
          </p:cNvPr>
          <p:cNvCxnSpPr>
            <a:cxnSpLocks/>
            <a:stCxn id="27" idx="0"/>
            <a:endCxn id="13" idx="2"/>
          </p:cNvCxnSpPr>
          <p:nvPr/>
        </p:nvCxnSpPr>
        <p:spPr>
          <a:xfrm flipV="1">
            <a:off x="3956270" y="5268425"/>
            <a:ext cx="353496" cy="3619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1A8EC1B-95C9-5C42-BE17-159EAD0D0E69}"/>
              </a:ext>
            </a:extLst>
          </p:cNvPr>
          <p:cNvCxnSpPr>
            <a:cxnSpLocks/>
            <a:stCxn id="28" idx="0"/>
            <a:endCxn id="11" idx="2"/>
          </p:cNvCxnSpPr>
          <p:nvPr/>
        </p:nvCxnSpPr>
        <p:spPr>
          <a:xfrm flipV="1">
            <a:off x="4973213" y="5268425"/>
            <a:ext cx="363842" cy="361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CBC2D0F-473B-6640-A71D-42E21F20F0B4}"/>
              </a:ext>
            </a:extLst>
          </p:cNvPr>
          <p:cNvCxnSpPr>
            <a:cxnSpLocks/>
            <a:stCxn id="29" idx="0"/>
            <a:endCxn id="12" idx="2"/>
          </p:cNvCxnSpPr>
          <p:nvPr/>
        </p:nvCxnSpPr>
        <p:spPr>
          <a:xfrm flipV="1">
            <a:off x="6004584" y="5268425"/>
            <a:ext cx="359760" cy="361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8DA77FB-A060-564C-8EE3-69534FECCEA1}"/>
              </a:ext>
            </a:extLst>
          </p:cNvPr>
          <p:cNvCxnSpPr>
            <a:cxnSpLocks/>
            <a:stCxn id="30" idx="0"/>
            <a:endCxn id="14" idx="2"/>
          </p:cNvCxnSpPr>
          <p:nvPr/>
        </p:nvCxnSpPr>
        <p:spPr>
          <a:xfrm flipV="1">
            <a:off x="7031873" y="5268425"/>
            <a:ext cx="362582" cy="3619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A108850-8F8B-D549-AC37-4C60E85794B9}"/>
              </a:ext>
            </a:extLst>
          </p:cNvPr>
          <p:cNvCxnSpPr>
            <a:cxnSpLocks/>
            <a:stCxn id="31" idx="0"/>
            <a:endCxn id="15" idx="2"/>
          </p:cNvCxnSpPr>
          <p:nvPr/>
        </p:nvCxnSpPr>
        <p:spPr>
          <a:xfrm flipV="1">
            <a:off x="8059162" y="5268425"/>
            <a:ext cx="362582" cy="361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650973-EA22-4E4D-9DB1-00F31828851F}"/>
                  </a:ext>
                </a:extLst>
              </p:cNvPr>
              <p:cNvSpPr txBox="1"/>
              <p:nvPr/>
            </p:nvSpPr>
            <p:spPr>
              <a:xfrm>
                <a:off x="4130044" y="4151430"/>
                <a:ext cx="388615" cy="35753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650973-EA22-4E4D-9DB1-00F318288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044" y="4151430"/>
                <a:ext cx="388615" cy="3575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93D7A42-31FD-454F-9DF6-5C733A04E715}"/>
              </a:ext>
            </a:extLst>
          </p:cNvPr>
          <p:cNvCxnSpPr>
            <a:cxnSpLocks/>
            <a:stCxn id="13" idx="0"/>
            <a:endCxn id="97" idx="2"/>
          </p:cNvCxnSpPr>
          <p:nvPr/>
        </p:nvCxnSpPr>
        <p:spPr>
          <a:xfrm flipV="1">
            <a:off x="4309766" y="4508964"/>
            <a:ext cx="14586" cy="4433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B6895EA7-8B22-8840-9146-05EF65F9FC0B}"/>
              </a:ext>
            </a:extLst>
          </p:cNvPr>
          <p:cNvCxnSpPr/>
          <p:nvPr/>
        </p:nvCxnSpPr>
        <p:spPr>
          <a:xfrm rot="5400000">
            <a:off x="7910552" y="4798282"/>
            <a:ext cx="12700" cy="1027289"/>
          </a:xfrm>
          <a:prstGeom prst="curvedConnector3">
            <a:avLst>
              <a:gd name="adj1" fmla="val 9110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105">
            <a:extLst>
              <a:ext uri="{FF2B5EF4-FFF2-40B4-BE49-F238E27FC236}">
                <a16:creationId xmlns:a16="http://schemas.microsoft.com/office/drawing/2014/main" id="{EA747A30-A0F2-754D-BE17-99612F2C8790}"/>
              </a:ext>
            </a:extLst>
          </p:cNvPr>
          <p:cNvCxnSpPr/>
          <p:nvPr/>
        </p:nvCxnSpPr>
        <p:spPr>
          <a:xfrm rot="5400000">
            <a:off x="6876260" y="4768880"/>
            <a:ext cx="12700" cy="1027289"/>
          </a:xfrm>
          <a:prstGeom prst="curvedConnector3">
            <a:avLst>
              <a:gd name="adj1" fmla="val 9110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urved Connector 106">
            <a:extLst>
              <a:ext uri="{FF2B5EF4-FFF2-40B4-BE49-F238E27FC236}">
                <a16:creationId xmlns:a16="http://schemas.microsoft.com/office/drawing/2014/main" id="{4D99FB33-0F56-0C48-AACA-286358DDFB72}"/>
              </a:ext>
            </a:extLst>
          </p:cNvPr>
          <p:cNvCxnSpPr/>
          <p:nvPr/>
        </p:nvCxnSpPr>
        <p:spPr>
          <a:xfrm rot="5400000">
            <a:off x="5853592" y="4768879"/>
            <a:ext cx="12700" cy="1027289"/>
          </a:xfrm>
          <a:prstGeom prst="curvedConnector3">
            <a:avLst>
              <a:gd name="adj1" fmla="val 9110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urved Connector 107">
            <a:extLst>
              <a:ext uri="{FF2B5EF4-FFF2-40B4-BE49-F238E27FC236}">
                <a16:creationId xmlns:a16="http://schemas.microsoft.com/office/drawing/2014/main" id="{B7A58580-EB54-9D42-85FA-83CE8372867C}"/>
              </a:ext>
            </a:extLst>
          </p:cNvPr>
          <p:cNvCxnSpPr/>
          <p:nvPr/>
        </p:nvCxnSpPr>
        <p:spPr>
          <a:xfrm rot="5400000">
            <a:off x="4815019" y="4778749"/>
            <a:ext cx="12700" cy="1027289"/>
          </a:xfrm>
          <a:prstGeom prst="curvedConnector3">
            <a:avLst>
              <a:gd name="adj1" fmla="val 9110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EB5FB33-F0E8-D549-8C14-0C1D3B4CFAAC}"/>
                  </a:ext>
                </a:extLst>
              </p:cNvPr>
              <p:cNvSpPr txBox="1"/>
              <p:nvPr/>
            </p:nvSpPr>
            <p:spPr>
              <a:xfrm>
                <a:off x="1005308" y="5633063"/>
                <a:ext cx="290016" cy="33855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 b="1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/>
                        <m:t>1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EB5FB33-F0E8-D549-8C14-0C1D3B4CF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08" y="5633063"/>
                <a:ext cx="290016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FF7E801-6EFC-5A48-9E62-065A0626C9A8}"/>
                  </a:ext>
                </a:extLst>
              </p:cNvPr>
              <p:cNvSpPr txBox="1"/>
              <p:nvPr/>
            </p:nvSpPr>
            <p:spPr>
              <a:xfrm>
                <a:off x="2034519" y="5632516"/>
                <a:ext cx="290016" cy="33855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FF7E801-6EFC-5A48-9E62-065A0626C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519" y="5632516"/>
                <a:ext cx="290016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90FBD0B-6D12-5640-9B22-27D50307545E}"/>
                  </a:ext>
                </a:extLst>
              </p:cNvPr>
              <p:cNvSpPr txBox="1"/>
              <p:nvPr/>
            </p:nvSpPr>
            <p:spPr>
              <a:xfrm>
                <a:off x="3067452" y="5632516"/>
                <a:ext cx="290016" cy="33855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90FBD0B-6D12-5640-9B22-27D503075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452" y="5632516"/>
                <a:ext cx="290016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32F19C9A-C20D-E44E-A162-22BB7CFB1D8E}"/>
                  </a:ext>
                </a:extLst>
              </p:cNvPr>
              <p:cNvSpPr txBox="1"/>
              <p:nvPr/>
            </p:nvSpPr>
            <p:spPr>
              <a:xfrm>
                <a:off x="4101542" y="5632515"/>
                <a:ext cx="290016" cy="33855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32F19C9A-C20D-E44E-A162-22BB7CFB1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542" y="5632515"/>
                <a:ext cx="290016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9B0601D-3990-9D42-8351-22E61BA0C3ED}"/>
                  </a:ext>
                </a:extLst>
              </p:cNvPr>
              <p:cNvSpPr txBox="1"/>
              <p:nvPr/>
            </p:nvSpPr>
            <p:spPr>
              <a:xfrm>
                <a:off x="5118485" y="5632514"/>
                <a:ext cx="290016" cy="33855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79B0601D-3990-9D42-8351-22E61BA0C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485" y="5632514"/>
                <a:ext cx="290016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792C397B-2E71-F34D-80AE-8CDC675955FF}"/>
                  </a:ext>
                </a:extLst>
              </p:cNvPr>
              <p:cNvSpPr txBox="1"/>
              <p:nvPr/>
            </p:nvSpPr>
            <p:spPr>
              <a:xfrm>
                <a:off x="6149856" y="5632514"/>
                <a:ext cx="290016" cy="33855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792C397B-2E71-F34D-80AE-8CDC67595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56" y="5632514"/>
                <a:ext cx="290016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81A36CD-6EAF-914E-A8B7-8A1C1C33A735}"/>
                  </a:ext>
                </a:extLst>
              </p:cNvPr>
              <p:cNvSpPr txBox="1"/>
              <p:nvPr/>
            </p:nvSpPr>
            <p:spPr>
              <a:xfrm>
                <a:off x="7177145" y="5632513"/>
                <a:ext cx="290016" cy="33855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81A36CD-6EAF-914E-A8B7-8A1C1C33A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145" y="5632513"/>
                <a:ext cx="290016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BEF0688-F111-5843-9B7A-28F9765FBB83}"/>
                  </a:ext>
                </a:extLst>
              </p:cNvPr>
              <p:cNvSpPr txBox="1"/>
              <p:nvPr/>
            </p:nvSpPr>
            <p:spPr>
              <a:xfrm>
                <a:off x="8204434" y="5632512"/>
                <a:ext cx="290016" cy="33855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BEF0688-F111-5843-9B7A-28F9765FB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434" y="5632512"/>
                <a:ext cx="290016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2" name="Table 121">
                <a:extLst>
                  <a:ext uri="{FF2B5EF4-FFF2-40B4-BE49-F238E27FC236}">
                    <a16:creationId xmlns:a16="http://schemas.microsoft.com/office/drawing/2014/main" id="{22AC4C80-88D9-6344-A97A-12796AC4C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6468488"/>
                  </p:ext>
                </p:extLst>
              </p:nvPr>
            </p:nvGraphicFramePr>
            <p:xfrm>
              <a:off x="628649" y="1415567"/>
              <a:ext cx="2750045" cy="22146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2016">
                      <a:extLst>
                        <a:ext uri="{9D8B030D-6E8A-4147-A177-3AD203B41FA5}">
                          <a16:colId xmlns:a16="http://schemas.microsoft.com/office/drawing/2014/main" val="3913447629"/>
                        </a:ext>
                      </a:extLst>
                    </a:gridCol>
                    <a:gridCol w="2118029">
                      <a:extLst>
                        <a:ext uri="{9D8B030D-6E8A-4147-A177-3AD203B41FA5}">
                          <a16:colId xmlns:a16="http://schemas.microsoft.com/office/drawing/2014/main" val="2553086163"/>
                        </a:ext>
                      </a:extLst>
                    </a:gridCol>
                  </a:tblGrid>
                  <a:tr h="31116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Predicted input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4698429"/>
                      </a:ext>
                    </a:extLst>
                  </a:tr>
                  <a:tr h="31116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Measured input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7283042"/>
                      </a:ext>
                    </a:extLst>
                  </a:tr>
                  <a:tr h="31116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Output of forward RNN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7271585"/>
                      </a:ext>
                    </a:extLst>
                  </a:tr>
                  <a:tr h="31116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Output of backward RNN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3591748"/>
                      </a:ext>
                    </a:extLst>
                  </a:tr>
                  <a:tr h="31116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Forward RNN 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3098933"/>
                      </a:ext>
                    </a:extLst>
                  </a:tr>
                  <a:tr h="31116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Backward RNN 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46877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2" name="Table 121">
                <a:extLst>
                  <a:ext uri="{FF2B5EF4-FFF2-40B4-BE49-F238E27FC236}">
                    <a16:creationId xmlns:a16="http://schemas.microsoft.com/office/drawing/2014/main" id="{22AC4C80-88D9-6344-A97A-12796AC4CF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6468488"/>
                  </p:ext>
                </p:extLst>
              </p:nvPr>
            </p:nvGraphicFramePr>
            <p:xfrm>
              <a:off x="628649" y="1415567"/>
              <a:ext cx="2750045" cy="221462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2016">
                      <a:extLst>
                        <a:ext uri="{9D8B030D-6E8A-4147-A177-3AD203B41FA5}">
                          <a16:colId xmlns:a16="http://schemas.microsoft.com/office/drawing/2014/main" val="3913447629"/>
                        </a:ext>
                      </a:extLst>
                    </a:gridCol>
                    <a:gridCol w="2118029">
                      <a:extLst>
                        <a:ext uri="{9D8B030D-6E8A-4147-A177-3AD203B41FA5}">
                          <a16:colId xmlns:a16="http://schemas.microsoft.com/office/drawing/2014/main" val="2553086163"/>
                        </a:ext>
                      </a:extLst>
                    </a:gridCol>
                  </a:tblGrid>
                  <a:tr h="3860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000" t="-3226" r="-336000" b="-47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Predicted input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4698429"/>
                      </a:ext>
                    </a:extLst>
                  </a:tr>
                  <a:tr h="3860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000" t="-106667" r="-336000" b="-3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Measured input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7283042"/>
                      </a:ext>
                    </a:extLst>
                  </a:tr>
                  <a:tr h="3860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000" t="-200000" r="-336000" b="-27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Output of forward RNN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7271585"/>
                      </a:ext>
                    </a:extLst>
                  </a:tr>
                  <a:tr h="3860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7"/>
                          <a:stretch>
                            <a:fillRect l="-2000" t="-310000" r="-336000" b="-1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Output of backward RNN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359174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Forward RNN 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309893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Backward RNN unit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46877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331711C4-E071-1C4E-8358-2E832057FE71}"/>
              </a:ext>
            </a:extLst>
          </p:cNvPr>
          <p:cNvSpPr/>
          <p:nvPr/>
        </p:nvSpPr>
        <p:spPr>
          <a:xfrm>
            <a:off x="542490" y="4952339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9A0F25E9-7DE1-7940-BA84-6A45AE46FE5F}"/>
              </a:ext>
            </a:extLst>
          </p:cNvPr>
          <p:cNvSpPr/>
          <p:nvPr/>
        </p:nvSpPr>
        <p:spPr>
          <a:xfrm>
            <a:off x="1575423" y="4952339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DBC901F7-B190-FE40-A868-4F7EDA356F2C}"/>
              </a:ext>
            </a:extLst>
          </p:cNvPr>
          <p:cNvSpPr/>
          <p:nvPr/>
        </p:nvSpPr>
        <p:spPr>
          <a:xfrm>
            <a:off x="2608356" y="4952339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8965FF61-2FA9-0F48-A41B-3BE218E244B0}"/>
              </a:ext>
            </a:extLst>
          </p:cNvPr>
          <p:cNvSpPr/>
          <p:nvPr/>
        </p:nvSpPr>
        <p:spPr>
          <a:xfrm>
            <a:off x="4655710" y="4952339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4F5F9863-F377-DD49-AE19-99DEFF3997BE}"/>
              </a:ext>
            </a:extLst>
          </p:cNvPr>
          <p:cNvSpPr/>
          <p:nvPr/>
        </p:nvSpPr>
        <p:spPr>
          <a:xfrm>
            <a:off x="5682999" y="4952339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2269F76A-11A4-3A4D-802F-AE0ABC2EE5B3}"/>
              </a:ext>
            </a:extLst>
          </p:cNvPr>
          <p:cNvSpPr/>
          <p:nvPr/>
        </p:nvSpPr>
        <p:spPr>
          <a:xfrm>
            <a:off x="3628421" y="4952339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ECF7E762-2363-1E4E-855C-A480789CDF85}"/>
              </a:ext>
            </a:extLst>
          </p:cNvPr>
          <p:cNvSpPr/>
          <p:nvPr/>
        </p:nvSpPr>
        <p:spPr>
          <a:xfrm>
            <a:off x="6713110" y="4952339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8E3519F8-8A04-A748-980C-EDDEFCCBF89B}"/>
              </a:ext>
            </a:extLst>
          </p:cNvPr>
          <p:cNvSpPr/>
          <p:nvPr/>
        </p:nvSpPr>
        <p:spPr>
          <a:xfrm>
            <a:off x="7740399" y="4952339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9E09C23F-AEAB-1943-9A93-13D94F57D46E}"/>
              </a:ext>
            </a:extLst>
          </p:cNvPr>
          <p:cNvCxnSpPr>
            <a:stCxn id="68" idx="0"/>
            <a:endCxn id="69" idx="0"/>
          </p:cNvCxnSpPr>
          <p:nvPr/>
        </p:nvCxnSpPr>
        <p:spPr>
          <a:xfrm rot="5400000" flipH="1" flipV="1">
            <a:off x="1220360" y="4435873"/>
            <a:ext cx="12700" cy="1032933"/>
          </a:xfrm>
          <a:prstGeom prst="curvedConnector3">
            <a:avLst>
              <a:gd name="adj1" fmla="val 999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A249F9B-3F20-6649-B9A6-EBFABBBF89AC}"/>
                  </a:ext>
                </a:extLst>
              </p:cNvPr>
              <p:cNvSpPr txBox="1"/>
              <p:nvPr/>
            </p:nvSpPr>
            <p:spPr>
              <a:xfrm>
                <a:off x="1589679" y="4151430"/>
                <a:ext cx="444576" cy="35753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</m:oMath>
                  </m:oMathPara>
                </a14:m>
                <a:endParaRPr lang="en-US" sz="1600" b="1" dirty="0"/>
              </a:p>
            </p:txBody>
          </p:sp>
        </mc:Choice>
        <mc:Fallback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A249F9B-3F20-6649-B9A6-EBFABBBF8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679" y="4151430"/>
                <a:ext cx="444576" cy="35753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D7F112CD-1D52-F44E-97ED-37514FF64F74}"/>
              </a:ext>
            </a:extLst>
          </p:cNvPr>
          <p:cNvCxnSpPr>
            <a:cxnSpLocks/>
            <a:endCxn id="130" idx="2"/>
          </p:cNvCxnSpPr>
          <p:nvPr/>
        </p:nvCxnSpPr>
        <p:spPr>
          <a:xfrm flipV="1">
            <a:off x="1737509" y="4508964"/>
            <a:ext cx="74458" cy="443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4B7FA49-AF83-BF43-8A7A-BF81451BCFEC}"/>
              </a:ext>
            </a:extLst>
          </p:cNvPr>
          <p:cNvCxnSpPr>
            <a:cxnSpLocks/>
            <a:stCxn id="16" idx="0"/>
            <a:endCxn id="68" idx="2"/>
          </p:cNvCxnSpPr>
          <p:nvPr/>
        </p:nvCxnSpPr>
        <p:spPr>
          <a:xfrm flipH="1" flipV="1">
            <a:off x="703894" y="5268425"/>
            <a:ext cx="156142" cy="362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B8BF2262-0E54-5442-ABF5-29BC8C77665B}"/>
              </a:ext>
            </a:extLst>
          </p:cNvPr>
          <p:cNvCxnSpPr>
            <a:cxnSpLocks/>
            <a:stCxn id="25" idx="0"/>
            <a:endCxn id="69" idx="2"/>
          </p:cNvCxnSpPr>
          <p:nvPr/>
        </p:nvCxnSpPr>
        <p:spPr>
          <a:xfrm flipH="1" flipV="1">
            <a:off x="1736827" y="5268425"/>
            <a:ext cx="152420" cy="361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64A7D55-4AD6-CC46-989A-B17A49412D03}"/>
              </a:ext>
            </a:extLst>
          </p:cNvPr>
          <p:cNvCxnSpPr>
            <a:cxnSpLocks/>
            <a:endCxn id="72" idx="2"/>
          </p:cNvCxnSpPr>
          <p:nvPr/>
        </p:nvCxnSpPr>
        <p:spPr>
          <a:xfrm flipH="1" flipV="1">
            <a:off x="4817114" y="5268425"/>
            <a:ext cx="156099" cy="361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7B2E58B4-176E-2144-A26F-F8DBAD98AF7C}"/>
              </a:ext>
            </a:extLst>
          </p:cNvPr>
          <p:cNvCxnSpPr>
            <a:cxnSpLocks/>
            <a:stCxn id="29" idx="0"/>
            <a:endCxn id="74" idx="2"/>
          </p:cNvCxnSpPr>
          <p:nvPr/>
        </p:nvCxnSpPr>
        <p:spPr>
          <a:xfrm flipH="1" flipV="1">
            <a:off x="5844403" y="5268425"/>
            <a:ext cx="160181" cy="361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0F0F441-B2DC-D347-B41F-8F3DD2840402}"/>
              </a:ext>
            </a:extLst>
          </p:cNvPr>
          <p:cNvCxnSpPr>
            <a:cxnSpLocks/>
            <a:stCxn id="30" idx="0"/>
            <a:endCxn id="77" idx="2"/>
          </p:cNvCxnSpPr>
          <p:nvPr/>
        </p:nvCxnSpPr>
        <p:spPr>
          <a:xfrm flipH="1" flipV="1">
            <a:off x="6874514" y="5268425"/>
            <a:ext cx="157359" cy="3619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2FF41F0-7EF8-E94A-AE6B-0965FDB668E8}"/>
              </a:ext>
            </a:extLst>
          </p:cNvPr>
          <p:cNvCxnSpPr>
            <a:cxnSpLocks/>
            <a:stCxn id="31" idx="0"/>
            <a:endCxn id="78" idx="2"/>
          </p:cNvCxnSpPr>
          <p:nvPr/>
        </p:nvCxnSpPr>
        <p:spPr>
          <a:xfrm flipH="1" flipV="1">
            <a:off x="7901803" y="5268425"/>
            <a:ext cx="157359" cy="361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BF134B-246B-8648-B172-CD074CE21511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93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515351" cy="876652"/>
          </a:xfrm>
        </p:spPr>
        <p:txBody>
          <a:bodyPr>
            <a:noAutofit/>
          </a:bodyPr>
          <a:lstStyle/>
          <a:p>
            <a:r>
              <a:rPr lang="en-US" sz="2800" dirty="0"/>
              <a:t>Confidence factors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36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6E2AD3-7377-EA42-970C-822160944842}"/>
                  </a:ext>
                </a:extLst>
              </p:cNvPr>
              <p:cNvSpPr txBox="1"/>
              <p:nvPr/>
            </p:nvSpPr>
            <p:spPr>
              <a:xfrm>
                <a:off x="2024896" y="3100664"/>
                <a:ext cx="357938" cy="42691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6E2AD3-7377-EA42-970C-822160944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896" y="3100664"/>
                <a:ext cx="357938" cy="426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7CE6A5-7CEC-2449-8705-846582BEBF77}"/>
              </a:ext>
            </a:extLst>
          </p:cNvPr>
          <p:cNvCxnSpPr>
            <a:cxnSpLocks/>
            <a:stCxn id="130" idx="3"/>
            <a:endCxn id="3" idx="1"/>
          </p:cNvCxnSpPr>
          <p:nvPr/>
        </p:nvCxnSpPr>
        <p:spPr>
          <a:xfrm>
            <a:off x="2381855" y="1861463"/>
            <a:ext cx="1469284" cy="657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650973-EA22-4E4D-9DB1-00F31828851F}"/>
                  </a:ext>
                </a:extLst>
              </p:cNvPr>
              <p:cNvSpPr txBox="1"/>
              <p:nvPr/>
            </p:nvSpPr>
            <p:spPr>
              <a:xfrm>
                <a:off x="2023917" y="2377376"/>
                <a:ext cx="357938" cy="4269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E650973-EA22-4E4D-9DB1-00F318288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917" y="2377376"/>
                <a:ext cx="357938" cy="426912"/>
              </a:xfrm>
              <a:prstGeom prst="rect">
                <a:avLst/>
              </a:prstGeom>
              <a:blipFill>
                <a:blip r:embed="rId3"/>
                <a:stretch>
                  <a:fillRect r="-6452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A249F9B-3F20-6649-B9A6-EBFABBBF89AC}"/>
                  </a:ext>
                </a:extLst>
              </p:cNvPr>
              <p:cNvSpPr txBox="1"/>
              <p:nvPr/>
            </p:nvSpPr>
            <p:spPr>
              <a:xfrm>
                <a:off x="2023917" y="1648007"/>
                <a:ext cx="357938" cy="42691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A249F9B-3F20-6649-B9A6-EBFABBBF8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917" y="1648007"/>
                <a:ext cx="357938" cy="426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5C8956B-888E-4944-8934-8DCC96899D3F}"/>
              </a:ext>
            </a:extLst>
          </p:cNvPr>
          <p:cNvSpPr/>
          <p:nvPr/>
        </p:nvSpPr>
        <p:spPr>
          <a:xfrm>
            <a:off x="3851139" y="2133723"/>
            <a:ext cx="888818" cy="770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E0F09D-E231-D942-8FE3-A5FF7D8D290D}"/>
                  </a:ext>
                </a:extLst>
              </p:cNvPr>
              <p:cNvSpPr txBox="1"/>
              <p:nvPr/>
            </p:nvSpPr>
            <p:spPr>
              <a:xfrm>
                <a:off x="3970619" y="2334411"/>
                <a:ext cx="572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b="0" dirty="0"/>
                  <a:t>g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E0F09D-E231-D942-8FE3-A5FF7D8D2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619" y="2334411"/>
                <a:ext cx="572593" cy="369332"/>
              </a:xfrm>
              <a:prstGeom prst="rect">
                <a:avLst/>
              </a:prstGeom>
              <a:blipFill>
                <a:blip r:embed="rId5"/>
                <a:stretch>
                  <a:fillRect l="-8696" t="-6667" r="-2174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88A84BD-D68E-2048-9CD2-6B8A79202A31}"/>
              </a:ext>
            </a:extLst>
          </p:cNvPr>
          <p:cNvCxnSpPr>
            <a:cxnSpLocks/>
            <a:stCxn id="97" idx="3"/>
            <a:endCxn id="3" idx="1"/>
          </p:cNvCxnSpPr>
          <p:nvPr/>
        </p:nvCxnSpPr>
        <p:spPr>
          <a:xfrm flipV="1">
            <a:off x="2381855" y="2519077"/>
            <a:ext cx="1469284" cy="717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7C9F1ED-E1FE-BC40-8C1A-DC832EC5C954}"/>
              </a:ext>
            </a:extLst>
          </p:cNvPr>
          <p:cNvCxnSpPr>
            <a:cxnSpLocks/>
            <a:stCxn id="26" idx="3"/>
            <a:endCxn id="3" idx="1"/>
          </p:cNvCxnSpPr>
          <p:nvPr/>
        </p:nvCxnSpPr>
        <p:spPr>
          <a:xfrm flipV="1">
            <a:off x="2382834" y="2519077"/>
            <a:ext cx="1468305" cy="7950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8228C76-8CDF-134E-9FE1-D9FE9C3293BB}"/>
              </a:ext>
            </a:extLst>
          </p:cNvPr>
          <p:cNvCxnSpPr>
            <a:cxnSpLocks/>
          </p:cNvCxnSpPr>
          <p:nvPr/>
        </p:nvCxnSpPr>
        <p:spPr>
          <a:xfrm flipV="1">
            <a:off x="4765238" y="2512983"/>
            <a:ext cx="1537206" cy="12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90DEC1E-6446-B142-B3E9-817371C3BA60}"/>
                  </a:ext>
                </a:extLst>
              </p:cNvPr>
              <p:cNvSpPr txBox="1"/>
              <p:nvPr/>
            </p:nvSpPr>
            <p:spPr>
              <a:xfrm>
                <a:off x="6321676" y="2359094"/>
                <a:ext cx="519942" cy="481157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90DEC1E-6446-B142-B3E9-817371C3B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676" y="2359094"/>
                <a:ext cx="519942" cy="4811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1F137F8-2F62-1747-A039-BD0746EF7907}"/>
                  </a:ext>
                </a:extLst>
              </p:cNvPr>
              <p:cNvSpPr txBox="1"/>
              <p:nvPr/>
            </p:nvSpPr>
            <p:spPr>
              <a:xfrm>
                <a:off x="964565" y="3698365"/>
                <a:ext cx="7578293" cy="14520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sz="2000" dirty="0"/>
                                <m:t>g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eqAr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…,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=0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1F137F8-2F62-1747-A039-BD0746EF7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565" y="3698365"/>
                <a:ext cx="7578293" cy="1452001"/>
              </a:xfrm>
              <a:prstGeom prst="rect">
                <a:avLst/>
              </a:prstGeom>
              <a:blipFill>
                <a:blip r:embed="rId7"/>
                <a:stretch>
                  <a:fillRect l="-14716" t="-82759" b="-1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B8FABA-8E30-D440-9687-EE0E6A8645A3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667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515351" cy="876652"/>
          </a:xfrm>
        </p:spPr>
        <p:txBody>
          <a:bodyPr>
            <a:noAutofit/>
          </a:bodyPr>
          <a:lstStyle/>
          <a:p>
            <a:r>
              <a:rPr lang="en-US" sz="2800" dirty="0"/>
              <a:t>Forward loss and backward loss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A77A4A-9962-DB42-9D10-3CE723199C92}"/>
                  </a:ext>
                </a:extLst>
              </p:cNvPr>
              <p:cNvSpPr txBox="1"/>
              <p:nvPr/>
            </p:nvSpPr>
            <p:spPr>
              <a:xfrm>
                <a:off x="647230" y="3005260"/>
                <a:ext cx="290016" cy="31893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 b="1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1400" b="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A77A4A-9962-DB42-9D10-3CE723199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30" y="3005260"/>
                <a:ext cx="290016" cy="3189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5840953-BF55-2843-BBBA-C9D2191C9F14}"/>
                  </a:ext>
                </a:extLst>
              </p:cNvPr>
              <p:cNvSpPr txBox="1"/>
              <p:nvPr/>
            </p:nvSpPr>
            <p:spPr>
              <a:xfrm>
                <a:off x="1676441" y="3004713"/>
                <a:ext cx="290016" cy="31938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1400" b="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5840953-BF55-2843-BBBA-C9D2191C9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41" y="3004713"/>
                <a:ext cx="290016" cy="319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BBE526F-EBBC-DE44-AF17-D19FDDD95D86}"/>
                  </a:ext>
                </a:extLst>
              </p:cNvPr>
              <p:cNvSpPr txBox="1"/>
              <p:nvPr/>
            </p:nvSpPr>
            <p:spPr>
              <a:xfrm>
                <a:off x="2709374" y="3004713"/>
                <a:ext cx="290016" cy="32047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1400" b="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BBE526F-EBBC-DE44-AF17-D19FDDD95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374" y="3004713"/>
                <a:ext cx="290016" cy="3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8EFAF3-6269-7D4D-8ECF-35738EB15EEA}"/>
                  </a:ext>
                </a:extLst>
              </p:cNvPr>
              <p:cNvSpPr txBox="1"/>
              <p:nvPr/>
            </p:nvSpPr>
            <p:spPr>
              <a:xfrm>
                <a:off x="3743464" y="3004712"/>
                <a:ext cx="290016" cy="3184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8EFAF3-6269-7D4D-8ECF-35738EB15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464" y="3004712"/>
                <a:ext cx="290016" cy="3184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2C49DC2-22E8-3D4B-932A-503A8A3E6B9A}"/>
                  </a:ext>
                </a:extLst>
              </p:cNvPr>
              <p:cNvSpPr txBox="1"/>
              <p:nvPr/>
            </p:nvSpPr>
            <p:spPr>
              <a:xfrm>
                <a:off x="4760407" y="3004711"/>
                <a:ext cx="290016" cy="32380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1400" b="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2C49DC2-22E8-3D4B-932A-503A8A3E6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407" y="3004711"/>
                <a:ext cx="290016" cy="3238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C9208B4-0FBD-2146-B3BD-FD1DE506F08E}"/>
                  </a:ext>
                </a:extLst>
              </p:cNvPr>
              <p:cNvSpPr txBox="1"/>
              <p:nvPr/>
            </p:nvSpPr>
            <p:spPr>
              <a:xfrm>
                <a:off x="5791778" y="3004711"/>
                <a:ext cx="290016" cy="32072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C9208B4-0FBD-2146-B3BD-FD1DE506F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778" y="3004711"/>
                <a:ext cx="290016" cy="3207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C53B63E-23BC-FF4D-BFF7-1658F90EA5F1}"/>
                  </a:ext>
                </a:extLst>
              </p:cNvPr>
              <p:cNvSpPr txBox="1"/>
              <p:nvPr/>
            </p:nvSpPr>
            <p:spPr>
              <a:xfrm>
                <a:off x="6819067" y="3004710"/>
                <a:ext cx="290016" cy="31848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C53B63E-23BC-FF4D-BFF7-1658F90EA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067" y="3004710"/>
                <a:ext cx="290016" cy="3184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61F198-A7CB-594A-9280-1D901E17E11F}"/>
                  </a:ext>
                </a:extLst>
              </p:cNvPr>
              <p:cNvSpPr txBox="1"/>
              <p:nvPr/>
            </p:nvSpPr>
            <p:spPr>
              <a:xfrm>
                <a:off x="7846356" y="3004709"/>
                <a:ext cx="290016" cy="32085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1400" b="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61F198-A7CB-594A-9280-1D901E17E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356" y="3004709"/>
                <a:ext cx="290016" cy="3208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04CA77E-73B0-A044-B9D1-70C535B87156}"/>
                  </a:ext>
                </a:extLst>
              </p:cNvPr>
              <p:cNvSpPr txBox="1"/>
              <p:nvPr/>
            </p:nvSpPr>
            <p:spPr>
              <a:xfrm>
                <a:off x="937510" y="3007429"/>
                <a:ext cx="290016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 b="1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04CA77E-73B0-A044-B9D1-70C535B87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10" y="3007429"/>
                <a:ext cx="29001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789F7D-5E13-C545-9F13-3819E1A4ED54}"/>
                  </a:ext>
                </a:extLst>
              </p:cNvPr>
              <p:cNvSpPr txBox="1"/>
              <p:nvPr/>
            </p:nvSpPr>
            <p:spPr>
              <a:xfrm>
                <a:off x="1966721" y="3006882"/>
                <a:ext cx="290016" cy="3077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789F7D-5E13-C545-9F13-3819E1A4E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721" y="3006882"/>
                <a:ext cx="290016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198A4EE-D4BA-5B44-BC57-F711DDB4AB9C}"/>
                  </a:ext>
                </a:extLst>
              </p:cNvPr>
              <p:cNvSpPr txBox="1"/>
              <p:nvPr/>
            </p:nvSpPr>
            <p:spPr>
              <a:xfrm>
                <a:off x="2999654" y="3006882"/>
                <a:ext cx="290016" cy="3077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198A4EE-D4BA-5B44-BC57-F711DDB4A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4" y="3006882"/>
                <a:ext cx="290016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3BB683E-C2EE-074E-9175-73D760E06499}"/>
                  </a:ext>
                </a:extLst>
              </p:cNvPr>
              <p:cNvSpPr txBox="1"/>
              <p:nvPr/>
            </p:nvSpPr>
            <p:spPr>
              <a:xfrm>
                <a:off x="4033744" y="3006881"/>
                <a:ext cx="290016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3BB683E-C2EE-074E-9175-73D760E06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744" y="3006881"/>
                <a:ext cx="290016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1429B2C-C7ED-314D-8E9A-8FCF3B2D0004}"/>
                  </a:ext>
                </a:extLst>
              </p:cNvPr>
              <p:cNvSpPr txBox="1"/>
              <p:nvPr/>
            </p:nvSpPr>
            <p:spPr>
              <a:xfrm>
                <a:off x="5050687" y="3006880"/>
                <a:ext cx="290016" cy="3077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1429B2C-C7ED-314D-8E9A-8FCF3B2D0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687" y="3006880"/>
                <a:ext cx="290016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FB1AE3-2509-5747-8746-52CD06CFB57A}"/>
                  </a:ext>
                </a:extLst>
              </p:cNvPr>
              <p:cNvSpPr txBox="1"/>
              <p:nvPr/>
            </p:nvSpPr>
            <p:spPr>
              <a:xfrm>
                <a:off x="6082058" y="3006880"/>
                <a:ext cx="290016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FB1AE3-2509-5747-8746-52CD06CFB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058" y="3006880"/>
                <a:ext cx="290016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ACFC3A5-46AA-5B4B-801E-38FA85A0B524}"/>
                  </a:ext>
                </a:extLst>
              </p:cNvPr>
              <p:cNvSpPr txBox="1"/>
              <p:nvPr/>
            </p:nvSpPr>
            <p:spPr>
              <a:xfrm>
                <a:off x="7109347" y="3006879"/>
                <a:ext cx="290016" cy="3077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ACFC3A5-46AA-5B4B-801E-38FA85A0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347" y="3006879"/>
                <a:ext cx="290016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AC8AE80-B812-6749-9DF4-955D329F325D}"/>
                  </a:ext>
                </a:extLst>
              </p:cNvPr>
              <p:cNvSpPr txBox="1"/>
              <p:nvPr/>
            </p:nvSpPr>
            <p:spPr>
              <a:xfrm>
                <a:off x="8136636" y="3006878"/>
                <a:ext cx="290016" cy="30777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AC8AE80-B812-6749-9DF4-955D329F3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6636" y="3006878"/>
                <a:ext cx="290016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F4E813C-C330-2145-A209-50C04EF16A2E}"/>
              </a:ext>
            </a:extLst>
          </p:cNvPr>
          <p:cNvSpPr/>
          <p:nvPr/>
        </p:nvSpPr>
        <p:spPr>
          <a:xfrm>
            <a:off x="474692" y="2326705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2A7BC370-87BB-344C-A1D9-311ACDB8E3CB}"/>
              </a:ext>
            </a:extLst>
          </p:cNvPr>
          <p:cNvSpPr/>
          <p:nvPr/>
        </p:nvSpPr>
        <p:spPr>
          <a:xfrm>
            <a:off x="1507625" y="2326705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309354F-0C43-DD49-86A6-265E81F94624}"/>
              </a:ext>
            </a:extLst>
          </p:cNvPr>
          <p:cNvSpPr/>
          <p:nvPr/>
        </p:nvSpPr>
        <p:spPr>
          <a:xfrm>
            <a:off x="2540558" y="2326705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DF30F5D2-E3F1-4848-9949-011655DCB985}"/>
              </a:ext>
            </a:extLst>
          </p:cNvPr>
          <p:cNvSpPr/>
          <p:nvPr/>
        </p:nvSpPr>
        <p:spPr>
          <a:xfrm>
            <a:off x="4587912" y="2326705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CF356CEB-D768-6847-BC69-A95F3AD07844}"/>
              </a:ext>
            </a:extLst>
          </p:cNvPr>
          <p:cNvSpPr/>
          <p:nvPr/>
        </p:nvSpPr>
        <p:spPr>
          <a:xfrm>
            <a:off x="5615201" y="2326705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0B8207B5-FAFD-884F-B1CD-E22C4751E85C}"/>
              </a:ext>
            </a:extLst>
          </p:cNvPr>
          <p:cNvSpPr/>
          <p:nvPr/>
        </p:nvSpPr>
        <p:spPr>
          <a:xfrm>
            <a:off x="3560623" y="2326705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A6B8863B-3B2B-FA45-B947-653F82FAA38C}"/>
              </a:ext>
            </a:extLst>
          </p:cNvPr>
          <p:cNvSpPr/>
          <p:nvPr/>
        </p:nvSpPr>
        <p:spPr>
          <a:xfrm>
            <a:off x="6645312" y="2326705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8C4609C-71E4-DE44-B8F2-A44A14968A76}"/>
              </a:ext>
            </a:extLst>
          </p:cNvPr>
          <p:cNvSpPr/>
          <p:nvPr/>
        </p:nvSpPr>
        <p:spPr>
          <a:xfrm>
            <a:off x="7672601" y="2326705"/>
            <a:ext cx="322808" cy="31608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81B6A9E1-7D15-3146-9AF1-E818B1003428}"/>
              </a:ext>
            </a:extLst>
          </p:cNvPr>
          <p:cNvCxnSpPr>
            <a:stCxn id="76" idx="0"/>
            <a:endCxn id="77" idx="0"/>
          </p:cNvCxnSpPr>
          <p:nvPr/>
        </p:nvCxnSpPr>
        <p:spPr>
          <a:xfrm rot="5400000" flipH="1" flipV="1">
            <a:off x="1152562" y="1810239"/>
            <a:ext cx="12700" cy="1032933"/>
          </a:xfrm>
          <a:prstGeom prst="curvedConnector3">
            <a:avLst>
              <a:gd name="adj1" fmla="val 999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87">
            <a:extLst>
              <a:ext uri="{FF2B5EF4-FFF2-40B4-BE49-F238E27FC236}">
                <a16:creationId xmlns:a16="http://schemas.microsoft.com/office/drawing/2014/main" id="{BEDF9CDB-3A69-BC4A-B6DC-65544B6C57ED}"/>
              </a:ext>
            </a:extLst>
          </p:cNvPr>
          <p:cNvCxnSpPr/>
          <p:nvPr/>
        </p:nvCxnSpPr>
        <p:spPr>
          <a:xfrm rot="5400000" flipH="1" flipV="1">
            <a:off x="2181575" y="1800713"/>
            <a:ext cx="12700" cy="1032933"/>
          </a:xfrm>
          <a:prstGeom prst="curvedConnector3">
            <a:avLst>
              <a:gd name="adj1" fmla="val 999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urved Connector 88">
            <a:extLst>
              <a:ext uri="{FF2B5EF4-FFF2-40B4-BE49-F238E27FC236}">
                <a16:creationId xmlns:a16="http://schemas.microsoft.com/office/drawing/2014/main" id="{EE29B9AC-01AD-644C-B0AE-D8C39A8ED7E6}"/>
              </a:ext>
            </a:extLst>
          </p:cNvPr>
          <p:cNvCxnSpPr/>
          <p:nvPr/>
        </p:nvCxnSpPr>
        <p:spPr>
          <a:xfrm rot="5400000" flipH="1" flipV="1">
            <a:off x="3210589" y="1800713"/>
            <a:ext cx="12700" cy="1032933"/>
          </a:xfrm>
          <a:prstGeom prst="curvedConnector3">
            <a:avLst>
              <a:gd name="adj1" fmla="val 999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>
            <a:extLst>
              <a:ext uri="{FF2B5EF4-FFF2-40B4-BE49-F238E27FC236}">
                <a16:creationId xmlns:a16="http://schemas.microsoft.com/office/drawing/2014/main" id="{73B73346-C7C0-1E46-8288-5BC3CDA38E0E}"/>
              </a:ext>
            </a:extLst>
          </p:cNvPr>
          <p:cNvCxnSpPr/>
          <p:nvPr/>
        </p:nvCxnSpPr>
        <p:spPr>
          <a:xfrm rot="5400000" flipH="1" flipV="1">
            <a:off x="4243522" y="1788012"/>
            <a:ext cx="12700" cy="1032933"/>
          </a:xfrm>
          <a:prstGeom prst="curvedConnector3">
            <a:avLst>
              <a:gd name="adj1" fmla="val 999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EFBE775C-4BCC-D14E-B96A-95FEC5435A09}"/>
              </a:ext>
            </a:extLst>
          </p:cNvPr>
          <p:cNvCxnSpPr/>
          <p:nvPr/>
        </p:nvCxnSpPr>
        <p:spPr>
          <a:xfrm rot="5400000" flipH="1" flipV="1">
            <a:off x="5255200" y="1800713"/>
            <a:ext cx="12700" cy="1032933"/>
          </a:xfrm>
          <a:prstGeom prst="curvedConnector3">
            <a:avLst>
              <a:gd name="adj1" fmla="val 999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697E36F4-EE0F-FD41-A164-56A1C875225B}"/>
              </a:ext>
            </a:extLst>
          </p:cNvPr>
          <p:cNvCxnSpPr/>
          <p:nvPr/>
        </p:nvCxnSpPr>
        <p:spPr>
          <a:xfrm rot="5400000" flipH="1" flipV="1">
            <a:off x="6281078" y="1828347"/>
            <a:ext cx="12700" cy="1032933"/>
          </a:xfrm>
          <a:prstGeom prst="curvedConnector3">
            <a:avLst>
              <a:gd name="adj1" fmla="val 999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17020071-7854-9349-96EB-06EAE2AE069B}"/>
              </a:ext>
            </a:extLst>
          </p:cNvPr>
          <p:cNvCxnSpPr/>
          <p:nvPr/>
        </p:nvCxnSpPr>
        <p:spPr>
          <a:xfrm rot="5400000" flipH="1" flipV="1">
            <a:off x="7322814" y="1813413"/>
            <a:ext cx="12700" cy="1032933"/>
          </a:xfrm>
          <a:prstGeom prst="curvedConnector3">
            <a:avLst>
              <a:gd name="adj1" fmla="val 999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8ECD492-A354-514F-936C-0BAAA33A0341}"/>
                  </a:ext>
                </a:extLst>
              </p:cNvPr>
              <p:cNvSpPr txBox="1"/>
              <p:nvPr/>
            </p:nvSpPr>
            <p:spPr>
              <a:xfrm>
                <a:off x="7686175" y="1525796"/>
                <a:ext cx="290016" cy="32432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  <m:sup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</m:oMath>
                  </m:oMathPara>
                </a14:m>
                <a:endParaRPr lang="en-US" sz="1400" b="1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8ECD492-A354-514F-936C-0BAAA33A0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175" y="1525796"/>
                <a:ext cx="290016" cy="324320"/>
              </a:xfrm>
              <a:prstGeom prst="rect">
                <a:avLst/>
              </a:prstGeom>
              <a:blipFill>
                <a:blip r:embed="rId15"/>
                <a:stretch>
                  <a:fillRect r="-4000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EE9B615-4818-F548-9270-A2F6EDDCC4BA}"/>
              </a:ext>
            </a:extLst>
          </p:cNvPr>
          <p:cNvCxnSpPr>
            <a:cxnSpLocks/>
            <a:stCxn id="86" idx="0"/>
            <a:endCxn id="94" idx="2"/>
          </p:cNvCxnSpPr>
          <p:nvPr/>
        </p:nvCxnSpPr>
        <p:spPr>
          <a:xfrm flipH="1" flipV="1">
            <a:off x="7831183" y="1850116"/>
            <a:ext cx="2822" cy="4765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E60DC6F-6376-4B43-903B-A5444E83891F}"/>
                  </a:ext>
                </a:extLst>
              </p:cNvPr>
              <p:cNvSpPr txBox="1"/>
              <p:nvPr/>
            </p:nvSpPr>
            <p:spPr>
              <a:xfrm>
                <a:off x="6651495" y="1545340"/>
                <a:ext cx="290016" cy="32438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vi-VN" sz="14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  <m:sup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</m:oMath>
                  </m:oMathPara>
                </a14:m>
                <a:endParaRPr lang="en-US" sz="1400" b="1" dirty="0"/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E60DC6F-6376-4B43-903B-A5444E838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495" y="1545340"/>
                <a:ext cx="290016" cy="324384"/>
              </a:xfrm>
              <a:prstGeom prst="rect">
                <a:avLst/>
              </a:prstGeom>
              <a:blipFill>
                <a:blip r:embed="rId16"/>
                <a:stretch>
                  <a:fillRect r="-4000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B1DBE35-1D1D-1D44-B711-19D85CF64D5F}"/>
              </a:ext>
            </a:extLst>
          </p:cNvPr>
          <p:cNvCxnSpPr>
            <a:cxnSpLocks/>
            <a:stCxn id="85" idx="0"/>
            <a:endCxn id="96" idx="2"/>
          </p:cNvCxnSpPr>
          <p:nvPr/>
        </p:nvCxnSpPr>
        <p:spPr>
          <a:xfrm flipH="1" flipV="1">
            <a:off x="6796503" y="1869724"/>
            <a:ext cx="10213" cy="456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43AC3E4-8C4F-F54F-BA36-F891CE6A56A3}"/>
                  </a:ext>
                </a:extLst>
              </p:cNvPr>
              <p:cNvSpPr txBox="1"/>
              <p:nvPr/>
            </p:nvSpPr>
            <p:spPr>
              <a:xfrm>
                <a:off x="5630186" y="1515196"/>
                <a:ext cx="290016" cy="32246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vi-VN" sz="14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  <m:sup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</m:oMath>
                  </m:oMathPara>
                </a14:m>
                <a:endParaRPr lang="en-US" sz="1400" b="1" dirty="0"/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43AC3E4-8C4F-F54F-BA36-F891CE6A5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186" y="1515196"/>
                <a:ext cx="290016" cy="322461"/>
              </a:xfrm>
              <a:prstGeom prst="rect">
                <a:avLst/>
              </a:prstGeom>
              <a:blipFill>
                <a:blip r:embed="rId17"/>
                <a:stretch>
                  <a:fillRect r="-4000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6E7B411-D4B6-9043-9F2C-918CBA292297}"/>
              </a:ext>
            </a:extLst>
          </p:cNvPr>
          <p:cNvCxnSpPr>
            <a:cxnSpLocks/>
            <a:endCxn id="99" idx="2"/>
          </p:cNvCxnSpPr>
          <p:nvPr/>
        </p:nvCxnSpPr>
        <p:spPr>
          <a:xfrm flipH="1" flipV="1">
            <a:off x="5775194" y="1837657"/>
            <a:ext cx="2822" cy="4784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2E818BE-8FB4-CB42-A7A2-417455D63A0E}"/>
                  </a:ext>
                </a:extLst>
              </p:cNvPr>
              <p:cNvSpPr txBox="1"/>
              <p:nvPr/>
            </p:nvSpPr>
            <p:spPr>
              <a:xfrm>
                <a:off x="4595506" y="1515196"/>
                <a:ext cx="290016" cy="32432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vi-VN" sz="14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  <m:sup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</m:oMath>
                  </m:oMathPara>
                </a14:m>
                <a:endParaRPr lang="en-US" sz="1400" b="1" dirty="0"/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2E818BE-8FB4-CB42-A7A2-417455D63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506" y="1515196"/>
                <a:ext cx="290016" cy="324320"/>
              </a:xfrm>
              <a:prstGeom prst="rect">
                <a:avLst/>
              </a:prstGeom>
              <a:blipFill>
                <a:blip r:embed="rId18"/>
                <a:stretch>
                  <a:fillRect r="-4000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195D282-DE17-CA4B-9DA8-B39F5355387D}"/>
              </a:ext>
            </a:extLst>
          </p:cNvPr>
          <p:cNvCxnSpPr>
            <a:cxnSpLocks/>
            <a:endCxn id="101" idx="2"/>
          </p:cNvCxnSpPr>
          <p:nvPr/>
        </p:nvCxnSpPr>
        <p:spPr>
          <a:xfrm flipH="1" flipV="1">
            <a:off x="4740514" y="1839516"/>
            <a:ext cx="2822" cy="4765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EC3BBD6-93E4-994A-B4BE-29D56BB110A0}"/>
                  </a:ext>
                </a:extLst>
              </p:cNvPr>
              <p:cNvSpPr txBox="1"/>
              <p:nvPr/>
            </p:nvSpPr>
            <p:spPr>
              <a:xfrm>
                <a:off x="3572786" y="1525796"/>
                <a:ext cx="290016" cy="32752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vi-VN" sz="14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</m:oMath>
                  </m:oMathPara>
                </a14:m>
                <a:endParaRPr lang="en-US" sz="1400" b="1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EC3BBD6-93E4-994A-B4BE-29D56BB11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786" y="1525796"/>
                <a:ext cx="290016" cy="327526"/>
              </a:xfrm>
              <a:prstGeom prst="rect">
                <a:avLst/>
              </a:prstGeom>
              <a:blipFill>
                <a:blip r:embed="rId19"/>
                <a:stretch>
                  <a:fillRect r="-8000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5BECFDC-B96E-6E4F-AD95-D09A37914AEA}"/>
              </a:ext>
            </a:extLst>
          </p:cNvPr>
          <p:cNvCxnSpPr>
            <a:cxnSpLocks/>
            <a:endCxn id="103" idx="2"/>
          </p:cNvCxnSpPr>
          <p:nvPr/>
        </p:nvCxnSpPr>
        <p:spPr>
          <a:xfrm flipH="1" flipV="1">
            <a:off x="3717794" y="1853322"/>
            <a:ext cx="2822" cy="473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127E09E-8C68-084E-ABC6-81396FDFAA13}"/>
                  </a:ext>
                </a:extLst>
              </p:cNvPr>
              <p:cNvSpPr txBox="1"/>
              <p:nvPr/>
            </p:nvSpPr>
            <p:spPr>
              <a:xfrm>
                <a:off x="2547693" y="1525796"/>
                <a:ext cx="290016" cy="322717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vi-VN" sz="1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</m:oMath>
                  </m:oMathPara>
                </a14:m>
                <a:endParaRPr lang="en-US" sz="1400" b="1" dirty="0"/>
              </a:p>
            </p:txBody>
          </p:sp>
        </mc:Choice>
        <mc:Fallback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127E09E-8C68-084E-ABC6-81396FDFA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693" y="1525796"/>
                <a:ext cx="290016" cy="322717"/>
              </a:xfrm>
              <a:prstGeom prst="rect">
                <a:avLst/>
              </a:prstGeom>
              <a:blipFill>
                <a:blip r:embed="rId20"/>
                <a:stretch>
                  <a:fillRect r="-8333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01B8B7FA-4BC8-D744-9F9C-661A8C535CE6}"/>
              </a:ext>
            </a:extLst>
          </p:cNvPr>
          <p:cNvCxnSpPr>
            <a:cxnSpLocks/>
            <a:endCxn id="105" idx="2"/>
          </p:cNvCxnSpPr>
          <p:nvPr/>
        </p:nvCxnSpPr>
        <p:spPr>
          <a:xfrm flipH="1" flipV="1">
            <a:off x="2692701" y="1848513"/>
            <a:ext cx="2822" cy="4781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78C38EE-EFC0-8E40-A264-9F5F18DAC2E8}"/>
                  </a:ext>
                </a:extLst>
              </p:cNvPr>
              <p:cNvSpPr txBox="1"/>
              <p:nvPr/>
            </p:nvSpPr>
            <p:spPr>
              <a:xfrm>
                <a:off x="1521881" y="1525796"/>
                <a:ext cx="290016" cy="32432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vi-VN" sz="1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</m:oMath>
                  </m:oMathPara>
                </a14:m>
                <a:endParaRPr lang="en-US" sz="1400" b="1" dirty="0"/>
              </a:p>
            </p:txBody>
          </p:sp>
        </mc:Choice>
        <mc:Fallback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D78C38EE-EFC0-8E40-A264-9F5F18DAC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881" y="1525796"/>
                <a:ext cx="290016" cy="324320"/>
              </a:xfrm>
              <a:prstGeom prst="rect">
                <a:avLst/>
              </a:prstGeom>
              <a:blipFill>
                <a:blip r:embed="rId21"/>
                <a:stretch>
                  <a:fillRect r="-4167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637A9857-22B7-A34D-8144-A96F6751BDAC}"/>
              </a:ext>
            </a:extLst>
          </p:cNvPr>
          <p:cNvCxnSpPr>
            <a:cxnSpLocks/>
            <a:endCxn id="107" idx="2"/>
          </p:cNvCxnSpPr>
          <p:nvPr/>
        </p:nvCxnSpPr>
        <p:spPr>
          <a:xfrm flipH="1" flipV="1">
            <a:off x="1666889" y="1850116"/>
            <a:ext cx="2822" cy="4765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B347044-C878-A94B-BE2D-8EE7E09B4006}"/>
                  </a:ext>
                </a:extLst>
              </p:cNvPr>
              <p:cNvSpPr txBox="1"/>
              <p:nvPr/>
            </p:nvSpPr>
            <p:spPr>
              <a:xfrm>
                <a:off x="488255" y="1533488"/>
                <a:ext cx="290016" cy="32329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vi-VN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</m:oMath>
                  </m:oMathPara>
                </a14:m>
                <a:endParaRPr lang="en-US" sz="1400" b="1" dirty="0"/>
              </a:p>
            </p:txBody>
          </p:sp>
        </mc:Choice>
        <mc:Fallback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B347044-C878-A94B-BE2D-8EE7E09B4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55" y="1533488"/>
                <a:ext cx="290016" cy="323294"/>
              </a:xfrm>
              <a:prstGeom prst="rect">
                <a:avLst/>
              </a:prstGeom>
              <a:blipFill>
                <a:blip r:embed="rId22"/>
                <a:stretch>
                  <a:fillRect r="-4000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D0DBF25-B061-CF4A-B929-967411E7F821}"/>
              </a:ext>
            </a:extLst>
          </p:cNvPr>
          <p:cNvCxnSpPr>
            <a:cxnSpLocks/>
            <a:endCxn id="109" idx="2"/>
          </p:cNvCxnSpPr>
          <p:nvPr/>
        </p:nvCxnSpPr>
        <p:spPr>
          <a:xfrm flipH="1" flipV="1">
            <a:off x="633263" y="1856782"/>
            <a:ext cx="2822" cy="4776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641E4ED-4362-E54D-B24E-E91B8C9B9447}"/>
              </a:ext>
            </a:extLst>
          </p:cNvPr>
          <p:cNvCxnSpPr>
            <a:cxnSpLocks/>
            <a:stCxn id="25" idx="0"/>
            <a:endCxn id="76" idx="2"/>
          </p:cNvCxnSpPr>
          <p:nvPr/>
        </p:nvCxnSpPr>
        <p:spPr>
          <a:xfrm flipH="1" flipV="1">
            <a:off x="636096" y="2642791"/>
            <a:ext cx="156142" cy="362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E41796D4-2E7B-CC47-AE6C-2F8A35C8D392}"/>
              </a:ext>
            </a:extLst>
          </p:cNvPr>
          <p:cNvCxnSpPr>
            <a:cxnSpLocks/>
            <a:stCxn id="27" idx="0"/>
            <a:endCxn id="77" idx="2"/>
          </p:cNvCxnSpPr>
          <p:nvPr/>
        </p:nvCxnSpPr>
        <p:spPr>
          <a:xfrm flipH="1" flipV="1">
            <a:off x="1669029" y="2642791"/>
            <a:ext cx="152420" cy="361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850CE73-E503-D440-9D87-95EC165FE3EC}"/>
              </a:ext>
            </a:extLst>
          </p:cNvPr>
          <p:cNvCxnSpPr>
            <a:cxnSpLocks/>
            <a:stCxn id="28" idx="0"/>
            <a:endCxn id="78" idx="2"/>
          </p:cNvCxnSpPr>
          <p:nvPr/>
        </p:nvCxnSpPr>
        <p:spPr>
          <a:xfrm flipH="1" flipV="1">
            <a:off x="2701962" y="2642791"/>
            <a:ext cx="152420" cy="361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B5EAAFF-6A75-F441-AC2D-A4C66AD3F8ED}"/>
              </a:ext>
            </a:extLst>
          </p:cNvPr>
          <p:cNvCxnSpPr>
            <a:cxnSpLocks/>
            <a:stCxn id="29" idx="0"/>
            <a:endCxn id="84" idx="2"/>
          </p:cNvCxnSpPr>
          <p:nvPr/>
        </p:nvCxnSpPr>
        <p:spPr>
          <a:xfrm flipH="1" flipV="1">
            <a:off x="3722027" y="2642791"/>
            <a:ext cx="166445" cy="3619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B5DAC15-62B4-BA4C-96A1-C261EADE0892}"/>
              </a:ext>
            </a:extLst>
          </p:cNvPr>
          <p:cNvCxnSpPr>
            <a:cxnSpLocks/>
            <a:endCxn id="79" idx="2"/>
          </p:cNvCxnSpPr>
          <p:nvPr/>
        </p:nvCxnSpPr>
        <p:spPr>
          <a:xfrm flipH="1" flipV="1">
            <a:off x="4749316" y="2642791"/>
            <a:ext cx="156099" cy="361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B74A3E3-69A0-1548-ACCC-A394505488CB}"/>
              </a:ext>
            </a:extLst>
          </p:cNvPr>
          <p:cNvCxnSpPr>
            <a:cxnSpLocks/>
            <a:stCxn id="31" idx="0"/>
            <a:endCxn id="83" idx="2"/>
          </p:cNvCxnSpPr>
          <p:nvPr/>
        </p:nvCxnSpPr>
        <p:spPr>
          <a:xfrm flipH="1" flipV="1">
            <a:off x="5776605" y="2642791"/>
            <a:ext cx="160181" cy="361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D1FC4D8-DD10-F643-9A9D-C571168A7807}"/>
              </a:ext>
            </a:extLst>
          </p:cNvPr>
          <p:cNvCxnSpPr>
            <a:cxnSpLocks/>
            <a:stCxn id="32" idx="0"/>
            <a:endCxn id="85" idx="2"/>
          </p:cNvCxnSpPr>
          <p:nvPr/>
        </p:nvCxnSpPr>
        <p:spPr>
          <a:xfrm flipH="1" flipV="1">
            <a:off x="6806716" y="2642791"/>
            <a:ext cx="157359" cy="3619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1CFE7E5-38D2-0B48-B80B-98C3D4A62CBD}"/>
              </a:ext>
            </a:extLst>
          </p:cNvPr>
          <p:cNvCxnSpPr>
            <a:cxnSpLocks/>
            <a:stCxn id="34" idx="0"/>
            <a:endCxn id="86" idx="2"/>
          </p:cNvCxnSpPr>
          <p:nvPr/>
        </p:nvCxnSpPr>
        <p:spPr>
          <a:xfrm flipH="1" flipV="1">
            <a:off x="7834005" y="2642791"/>
            <a:ext cx="157359" cy="361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84EC03C-8B3B-0244-B8E1-03D961D2D319}"/>
              </a:ext>
            </a:extLst>
          </p:cNvPr>
          <p:cNvSpPr/>
          <p:nvPr/>
        </p:nvSpPr>
        <p:spPr>
          <a:xfrm>
            <a:off x="2391049" y="1382488"/>
            <a:ext cx="624518" cy="5807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DD7D150-D322-3449-B824-342EB6CB7C7C}"/>
              </a:ext>
            </a:extLst>
          </p:cNvPr>
          <p:cNvSpPr/>
          <p:nvPr/>
        </p:nvSpPr>
        <p:spPr>
          <a:xfrm>
            <a:off x="3628982" y="2864448"/>
            <a:ext cx="834171" cy="5807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4B976894-1AB6-284C-A103-E2987AD1897E}"/>
              </a:ext>
            </a:extLst>
          </p:cNvPr>
          <p:cNvSpPr/>
          <p:nvPr/>
        </p:nvSpPr>
        <p:spPr>
          <a:xfrm>
            <a:off x="4442411" y="1370118"/>
            <a:ext cx="624518" cy="5807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D42AC70-7DA4-8E42-8933-CD2557F433C0}"/>
              </a:ext>
            </a:extLst>
          </p:cNvPr>
          <p:cNvSpPr/>
          <p:nvPr/>
        </p:nvSpPr>
        <p:spPr>
          <a:xfrm>
            <a:off x="5468136" y="1360764"/>
            <a:ext cx="624518" cy="5807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905F414E-9204-F047-991F-9A599FCF854B}"/>
              </a:ext>
            </a:extLst>
          </p:cNvPr>
          <p:cNvSpPr/>
          <p:nvPr/>
        </p:nvSpPr>
        <p:spPr>
          <a:xfrm>
            <a:off x="5675568" y="2885056"/>
            <a:ext cx="834171" cy="5807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0A25CD04-02EA-4A49-B1A4-A0FB06D9325D}"/>
              </a:ext>
            </a:extLst>
          </p:cNvPr>
          <p:cNvSpPr/>
          <p:nvPr/>
        </p:nvSpPr>
        <p:spPr>
          <a:xfrm>
            <a:off x="6691997" y="2871727"/>
            <a:ext cx="834171" cy="5807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E89037-E502-C745-B22A-84865542FEE5}"/>
                  </a:ext>
                </a:extLst>
              </p:cNvPr>
              <p:cNvSpPr txBox="1"/>
              <p:nvPr/>
            </p:nvSpPr>
            <p:spPr>
              <a:xfrm>
                <a:off x="2025160" y="4118460"/>
                <a:ext cx="4656788" cy="2112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                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nary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ra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E89037-E502-C745-B22A-84865542F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160" y="4118460"/>
                <a:ext cx="4656788" cy="2112310"/>
              </a:xfrm>
              <a:prstGeom prst="rect">
                <a:avLst/>
              </a:prstGeom>
              <a:blipFill>
                <a:blip r:embed="rId23"/>
                <a:stretch>
                  <a:fillRect t="-37725" b="-52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B12684F-5A3A-A64E-A731-4481E9A9FD57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34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9" grpId="0" animBg="1"/>
      <p:bldP spid="122" grpId="0" animBg="1"/>
      <p:bldP spid="123" grpId="0" animBg="1"/>
      <p:bldP spid="124" grpId="0" animBg="1"/>
      <p:bldP spid="125" grpId="0" animBg="1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38</a:t>
            </a:fld>
            <a:endParaRPr lang="en-US" dirty="0"/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7C54411B-BF02-7449-9579-6F5554603AC4}"/>
              </a:ext>
            </a:extLst>
          </p:cNvPr>
          <p:cNvSpPr/>
          <p:nvPr/>
        </p:nvSpPr>
        <p:spPr>
          <a:xfrm>
            <a:off x="1148590" y="2363788"/>
            <a:ext cx="322808" cy="3160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22F59AE-FC1D-2047-A12D-439CF115FEA4}"/>
              </a:ext>
            </a:extLst>
          </p:cNvPr>
          <p:cNvSpPr/>
          <p:nvPr/>
        </p:nvSpPr>
        <p:spPr>
          <a:xfrm>
            <a:off x="2181523" y="2363788"/>
            <a:ext cx="322808" cy="3160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0B43E7EA-9DE2-4248-88EE-0EA48BA1A7E9}"/>
              </a:ext>
            </a:extLst>
          </p:cNvPr>
          <p:cNvSpPr/>
          <p:nvPr/>
        </p:nvSpPr>
        <p:spPr>
          <a:xfrm>
            <a:off x="3214456" y="2363788"/>
            <a:ext cx="322808" cy="3160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515999C5-F5FF-F947-80A6-84780FB09778}"/>
              </a:ext>
            </a:extLst>
          </p:cNvPr>
          <p:cNvSpPr/>
          <p:nvPr/>
        </p:nvSpPr>
        <p:spPr>
          <a:xfrm>
            <a:off x="5261810" y="2363788"/>
            <a:ext cx="322808" cy="3160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554482C1-B568-B044-9E98-F013431DD104}"/>
              </a:ext>
            </a:extLst>
          </p:cNvPr>
          <p:cNvSpPr/>
          <p:nvPr/>
        </p:nvSpPr>
        <p:spPr>
          <a:xfrm>
            <a:off x="6289099" y="2363788"/>
            <a:ext cx="322808" cy="3160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A3743A62-0017-994D-B255-18D65F8AF641}"/>
              </a:ext>
            </a:extLst>
          </p:cNvPr>
          <p:cNvSpPr/>
          <p:nvPr/>
        </p:nvSpPr>
        <p:spPr>
          <a:xfrm>
            <a:off x="4234521" y="2363788"/>
            <a:ext cx="322808" cy="3160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1ABAC608-08F8-0941-9B84-20187CABED83}"/>
              </a:ext>
            </a:extLst>
          </p:cNvPr>
          <p:cNvSpPr/>
          <p:nvPr/>
        </p:nvSpPr>
        <p:spPr>
          <a:xfrm>
            <a:off x="7319210" y="2363788"/>
            <a:ext cx="322808" cy="3160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5761ED92-AC84-EE40-9AA8-1B7A14C768B4}"/>
              </a:ext>
            </a:extLst>
          </p:cNvPr>
          <p:cNvSpPr/>
          <p:nvPr/>
        </p:nvSpPr>
        <p:spPr>
          <a:xfrm>
            <a:off x="8346499" y="2363788"/>
            <a:ext cx="322808" cy="3160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D390420-F2AA-0D4E-A112-410E52F322B2}"/>
                  </a:ext>
                </a:extLst>
              </p:cNvPr>
              <p:cNvSpPr txBox="1"/>
              <p:nvPr/>
            </p:nvSpPr>
            <p:spPr>
              <a:xfrm>
                <a:off x="801187" y="3042343"/>
                <a:ext cx="290016" cy="35137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 b="1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1600" b="0" dirty="0"/>
              </a:p>
            </p:txBody>
          </p:sp>
        </mc:Choice>
        <mc:Fallback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D390420-F2AA-0D4E-A112-410E52F32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87" y="3042343"/>
                <a:ext cx="290016" cy="351378"/>
              </a:xfrm>
              <a:prstGeom prst="rect">
                <a:avLst/>
              </a:prstGeom>
              <a:blipFill>
                <a:blip r:embed="rId2"/>
                <a:stretch>
                  <a:fillRect r="-384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B03F8A1-5269-6C43-974C-D7C87CC462ED}"/>
                  </a:ext>
                </a:extLst>
              </p:cNvPr>
              <p:cNvSpPr txBox="1"/>
              <p:nvPr/>
            </p:nvSpPr>
            <p:spPr>
              <a:xfrm>
                <a:off x="1830398" y="3041796"/>
                <a:ext cx="290016" cy="35189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1600" b="0" dirty="0"/>
              </a:p>
            </p:txBody>
          </p:sp>
        </mc:Choice>
        <mc:Fallback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9B03F8A1-5269-6C43-974C-D7C87CC46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398" y="3041796"/>
                <a:ext cx="290016" cy="351891"/>
              </a:xfrm>
              <a:prstGeom prst="rect">
                <a:avLst/>
              </a:prstGeom>
              <a:blipFill>
                <a:blip r:embed="rId3"/>
                <a:stretch>
                  <a:fillRect r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9D1DC91-F658-924B-A420-5D566968ED24}"/>
                  </a:ext>
                </a:extLst>
              </p:cNvPr>
              <p:cNvSpPr txBox="1"/>
              <p:nvPr/>
            </p:nvSpPr>
            <p:spPr>
              <a:xfrm>
                <a:off x="2863331" y="3041796"/>
                <a:ext cx="290016" cy="35317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1600" b="0" dirty="0"/>
              </a:p>
            </p:txBody>
          </p:sp>
        </mc:Choice>
        <mc:Fallback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9D1DC91-F658-924B-A420-5D566968E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331" y="3041796"/>
                <a:ext cx="290016" cy="353174"/>
              </a:xfrm>
              <a:prstGeom prst="rect">
                <a:avLst/>
              </a:prstGeom>
              <a:blipFill>
                <a:blip r:embed="rId4"/>
                <a:stretch>
                  <a:fillRect r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536B5935-15C3-664C-AF41-94BFC4217F09}"/>
                  </a:ext>
                </a:extLst>
              </p:cNvPr>
              <p:cNvSpPr txBox="1"/>
              <p:nvPr/>
            </p:nvSpPr>
            <p:spPr>
              <a:xfrm>
                <a:off x="3897421" y="3041795"/>
                <a:ext cx="290016" cy="35086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536B5935-15C3-664C-AF41-94BFC4217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421" y="3041795"/>
                <a:ext cx="290016" cy="350865"/>
              </a:xfrm>
              <a:prstGeom prst="rect">
                <a:avLst/>
              </a:prstGeom>
              <a:blipFill>
                <a:blip r:embed="rId5"/>
                <a:stretch>
                  <a:fillRect r="-769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7D65B50-14A3-E54D-9A45-C46B5E061455}"/>
                  </a:ext>
                </a:extLst>
              </p:cNvPr>
              <p:cNvSpPr txBox="1"/>
              <p:nvPr/>
            </p:nvSpPr>
            <p:spPr>
              <a:xfrm>
                <a:off x="4914364" y="3041794"/>
                <a:ext cx="290016" cy="35695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1600" b="0" dirty="0"/>
              </a:p>
            </p:txBody>
          </p:sp>
        </mc:Choice>
        <mc:Fallback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7D65B50-14A3-E54D-9A45-C46B5E061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364" y="3041794"/>
                <a:ext cx="290016" cy="356957"/>
              </a:xfrm>
              <a:prstGeom prst="rect">
                <a:avLst/>
              </a:prstGeom>
              <a:blipFill>
                <a:blip r:embed="rId6"/>
                <a:stretch>
                  <a:fillRect r="-4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13214F9-8734-7344-8075-94FB3F218FAE}"/>
                  </a:ext>
                </a:extLst>
              </p:cNvPr>
              <p:cNvSpPr txBox="1"/>
              <p:nvPr/>
            </p:nvSpPr>
            <p:spPr>
              <a:xfrm>
                <a:off x="5945735" y="3041794"/>
                <a:ext cx="290016" cy="35343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13214F9-8734-7344-8075-94FB3F218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735" y="3041794"/>
                <a:ext cx="290016" cy="353430"/>
              </a:xfrm>
              <a:prstGeom prst="rect">
                <a:avLst/>
              </a:prstGeom>
              <a:blipFill>
                <a:blip r:embed="rId7"/>
                <a:stretch>
                  <a:fillRect r="-769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7CAE5EC-1A2B-394C-A553-152BA5A36BE0}"/>
                  </a:ext>
                </a:extLst>
              </p:cNvPr>
              <p:cNvSpPr txBox="1"/>
              <p:nvPr/>
            </p:nvSpPr>
            <p:spPr>
              <a:xfrm>
                <a:off x="6973024" y="3041793"/>
                <a:ext cx="290016" cy="35086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7CAE5EC-1A2B-394C-A553-152BA5A36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024" y="3041793"/>
                <a:ext cx="290016" cy="350865"/>
              </a:xfrm>
              <a:prstGeom prst="rect">
                <a:avLst/>
              </a:prstGeom>
              <a:blipFill>
                <a:blip r:embed="rId8"/>
                <a:stretch>
                  <a:fillRect r="-769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B2D3585-68EB-6E4F-A946-C534B5A9CC06}"/>
                  </a:ext>
                </a:extLst>
              </p:cNvPr>
              <p:cNvSpPr txBox="1"/>
              <p:nvPr/>
            </p:nvSpPr>
            <p:spPr>
              <a:xfrm>
                <a:off x="8000313" y="3041792"/>
                <a:ext cx="290016" cy="35355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1600" b="0" dirty="0"/>
              </a:p>
            </p:txBody>
          </p:sp>
        </mc:Choice>
        <mc:Fallback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B2D3585-68EB-6E4F-A946-C534B5A9C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313" y="3041792"/>
                <a:ext cx="290016" cy="353558"/>
              </a:xfrm>
              <a:prstGeom prst="rect">
                <a:avLst/>
              </a:prstGeom>
              <a:blipFill>
                <a:blip r:embed="rId9"/>
                <a:stretch>
                  <a:fillRect r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B7E060E6-9698-6C42-9706-62F1287A9B8D}"/>
              </a:ext>
            </a:extLst>
          </p:cNvPr>
          <p:cNvCxnSpPr>
            <a:cxnSpLocks/>
            <a:stCxn id="128" idx="0"/>
            <a:endCxn id="80" idx="2"/>
          </p:cNvCxnSpPr>
          <p:nvPr/>
        </p:nvCxnSpPr>
        <p:spPr>
          <a:xfrm flipV="1">
            <a:off x="946195" y="2679874"/>
            <a:ext cx="363799" cy="362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ADFDB41-61D2-204E-A8D4-A36EE4A6D657}"/>
              </a:ext>
            </a:extLst>
          </p:cNvPr>
          <p:cNvCxnSpPr>
            <a:cxnSpLocks/>
            <a:stCxn id="129" idx="0"/>
            <a:endCxn id="81" idx="2"/>
          </p:cNvCxnSpPr>
          <p:nvPr/>
        </p:nvCxnSpPr>
        <p:spPr>
          <a:xfrm flipV="1">
            <a:off x="1975406" y="2679874"/>
            <a:ext cx="367521" cy="361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E1CB3494-849E-DC46-94BB-8E8383E4BF9D}"/>
              </a:ext>
            </a:extLst>
          </p:cNvPr>
          <p:cNvCxnSpPr>
            <a:cxnSpLocks/>
            <a:stCxn id="130" idx="0"/>
            <a:endCxn id="82" idx="2"/>
          </p:cNvCxnSpPr>
          <p:nvPr/>
        </p:nvCxnSpPr>
        <p:spPr>
          <a:xfrm flipV="1">
            <a:off x="3008339" y="2679874"/>
            <a:ext cx="367521" cy="361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3581561-2C22-CF46-AD17-6F75A3CD9EE7}"/>
              </a:ext>
            </a:extLst>
          </p:cNvPr>
          <p:cNvCxnSpPr>
            <a:cxnSpLocks/>
            <a:stCxn id="131" idx="0"/>
            <a:endCxn id="121" idx="2"/>
          </p:cNvCxnSpPr>
          <p:nvPr/>
        </p:nvCxnSpPr>
        <p:spPr>
          <a:xfrm flipV="1">
            <a:off x="4042429" y="2679874"/>
            <a:ext cx="353496" cy="3619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32EAE04D-0690-4A44-AB9B-C1EBC32E7DE9}"/>
              </a:ext>
            </a:extLst>
          </p:cNvPr>
          <p:cNvCxnSpPr>
            <a:cxnSpLocks/>
            <a:stCxn id="132" idx="0"/>
            <a:endCxn id="97" idx="2"/>
          </p:cNvCxnSpPr>
          <p:nvPr/>
        </p:nvCxnSpPr>
        <p:spPr>
          <a:xfrm flipV="1">
            <a:off x="5059372" y="2679874"/>
            <a:ext cx="363842" cy="361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99FF5D2-679D-D94E-B28D-76EC8ABBE98F}"/>
              </a:ext>
            </a:extLst>
          </p:cNvPr>
          <p:cNvCxnSpPr>
            <a:cxnSpLocks/>
            <a:stCxn id="133" idx="0"/>
            <a:endCxn id="120" idx="2"/>
          </p:cNvCxnSpPr>
          <p:nvPr/>
        </p:nvCxnSpPr>
        <p:spPr>
          <a:xfrm flipV="1">
            <a:off x="6090743" y="2679874"/>
            <a:ext cx="359760" cy="361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E354689A-7A27-D542-9421-9F3C7E1848E3}"/>
              </a:ext>
            </a:extLst>
          </p:cNvPr>
          <p:cNvCxnSpPr>
            <a:cxnSpLocks/>
            <a:stCxn id="134" idx="0"/>
            <a:endCxn id="126" idx="2"/>
          </p:cNvCxnSpPr>
          <p:nvPr/>
        </p:nvCxnSpPr>
        <p:spPr>
          <a:xfrm flipV="1">
            <a:off x="7118032" y="2679874"/>
            <a:ext cx="362582" cy="3619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750CEAD-2CA7-AE47-9639-BCA412E89043}"/>
              </a:ext>
            </a:extLst>
          </p:cNvPr>
          <p:cNvCxnSpPr>
            <a:cxnSpLocks/>
            <a:stCxn id="135" idx="0"/>
            <a:endCxn id="127" idx="2"/>
          </p:cNvCxnSpPr>
          <p:nvPr/>
        </p:nvCxnSpPr>
        <p:spPr>
          <a:xfrm flipV="1">
            <a:off x="8145321" y="2679874"/>
            <a:ext cx="362582" cy="361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B74225C-4F78-D140-AC2C-F84BC903D0EE}"/>
                  </a:ext>
                </a:extLst>
              </p:cNvPr>
              <p:cNvSpPr txBox="1"/>
              <p:nvPr/>
            </p:nvSpPr>
            <p:spPr>
              <a:xfrm>
                <a:off x="8360072" y="1562879"/>
                <a:ext cx="487645" cy="35541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B74225C-4F78-D140-AC2C-F84BC903D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072" y="1562879"/>
                <a:ext cx="487645" cy="3554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0C4CA0C4-AFBB-AE4D-9F2C-83C0ABA4AD2A}"/>
              </a:ext>
            </a:extLst>
          </p:cNvPr>
          <p:cNvCxnSpPr>
            <a:cxnSpLocks/>
            <a:stCxn id="127" idx="0"/>
            <a:endCxn id="144" idx="2"/>
          </p:cNvCxnSpPr>
          <p:nvPr/>
        </p:nvCxnSpPr>
        <p:spPr>
          <a:xfrm flipV="1">
            <a:off x="8507903" y="1918297"/>
            <a:ext cx="95992" cy="44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3172B7F-36A3-AB42-8963-27DBB493050F}"/>
                  </a:ext>
                </a:extLst>
              </p:cNvPr>
              <p:cNvSpPr txBox="1"/>
              <p:nvPr/>
            </p:nvSpPr>
            <p:spPr>
              <a:xfrm>
                <a:off x="7325393" y="1582423"/>
                <a:ext cx="429438" cy="35753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B3172B7F-36A3-AB42-8963-27DBB4930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393" y="1582423"/>
                <a:ext cx="429438" cy="35753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D99B421-B0C5-D94B-82ED-578812106397}"/>
              </a:ext>
            </a:extLst>
          </p:cNvPr>
          <p:cNvCxnSpPr>
            <a:cxnSpLocks/>
            <a:stCxn id="126" idx="0"/>
            <a:endCxn id="146" idx="2"/>
          </p:cNvCxnSpPr>
          <p:nvPr/>
        </p:nvCxnSpPr>
        <p:spPr>
          <a:xfrm flipV="1">
            <a:off x="7480614" y="1939957"/>
            <a:ext cx="59498" cy="423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C67CD7A-8CC2-B24A-958C-A6F4447C1CAB}"/>
                  </a:ext>
                </a:extLst>
              </p:cNvPr>
              <p:cNvSpPr txBox="1"/>
              <p:nvPr/>
            </p:nvSpPr>
            <p:spPr>
              <a:xfrm>
                <a:off x="6304084" y="1552279"/>
                <a:ext cx="418172" cy="36118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C67CD7A-8CC2-B24A-958C-A6F4447C1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084" y="1552279"/>
                <a:ext cx="418172" cy="36118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2BCC467-0098-6443-B3F4-6B660BCA3327}"/>
              </a:ext>
            </a:extLst>
          </p:cNvPr>
          <p:cNvCxnSpPr>
            <a:cxnSpLocks/>
            <a:endCxn id="148" idx="2"/>
          </p:cNvCxnSpPr>
          <p:nvPr/>
        </p:nvCxnSpPr>
        <p:spPr>
          <a:xfrm flipV="1">
            <a:off x="6451914" y="1913468"/>
            <a:ext cx="61256" cy="439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D7854C68-B232-9C45-B4B1-53309FBBE03A}"/>
                  </a:ext>
                </a:extLst>
              </p:cNvPr>
              <p:cNvSpPr txBox="1"/>
              <p:nvPr/>
            </p:nvSpPr>
            <p:spPr>
              <a:xfrm>
                <a:off x="5269403" y="1552279"/>
                <a:ext cx="493517" cy="3557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D7854C68-B232-9C45-B4B1-53309FBB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403" y="1552279"/>
                <a:ext cx="493517" cy="3557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10E31C0F-ADEB-E549-B791-3C84204A71DB}"/>
              </a:ext>
            </a:extLst>
          </p:cNvPr>
          <p:cNvCxnSpPr>
            <a:cxnSpLocks/>
            <a:endCxn id="150" idx="2"/>
          </p:cNvCxnSpPr>
          <p:nvPr/>
        </p:nvCxnSpPr>
        <p:spPr>
          <a:xfrm flipV="1">
            <a:off x="5417234" y="1908017"/>
            <a:ext cx="98928" cy="445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30930E5-393D-FB49-A71B-4859F683AC29}"/>
                  </a:ext>
                </a:extLst>
              </p:cNvPr>
              <p:cNvSpPr txBox="1"/>
              <p:nvPr/>
            </p:nvSpPr>
            <p:spPr>
              <a:xfrm>
                <a:off x="4246684" y="1562879"/>
                <a:ext cx="422428" cy="35753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30930E5-393D-FB49-A71B-4859F683A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684" y="1562879"/>
                <a:ext cx="422428" cy="35753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7EB6D1A6-BD30-8F4D-9F50-00BE047723C4}"/>
              </a:ext>
            </a:extLst>
          </p:cNvPr>
          <p:cNvCxnSpPr>
            <a:cxnSpLocks/>
            <a:endCxn id="152" idx="2"/>
          </p:cNvCxnSpPr>
          <p:nvPr/>
        </p:nvCxnSpPr>
        <p:spPr>
          <a:xfrm flipV="1">
            <a:off x="4394514" y="1920413"/>
            <a:ext cx="63384" cy="443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460226BE-D320-574F-8627-78C1A25D0626}"/>
                  </a:ext>
                </a:extLst>
              </p:cNvPr>
              <p:cNvSpPr txBox="1"/>
              <p:nvPr/>
            </p:nvSpPr>
            <p:spPr>
              <a:xfrm>
                <a:off x="3221590" y="1562879"/>
                <a:ext cx="399245" cy="3563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460226BE-D320-574F-8627-78C1A25D0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590" y="1562879"/>
                <a:ext cx="399245" cy="35638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9820FE20-EEB7-6A4E-8721-4E922484FC57}"/>
              </a:ext>
            </a:extLst>
          </p:cNvPr>
          <p:cNvCxnSpPr>
            <a:cxnSpLocks/>
            <a:endCxn id="154" idx="2"/>
          </p:cNvCxnSpPr>
          <p:nvPr/>
        </p:nvCxnSpPr>
        <p:spPr>
          <a:xfrm flipV="1">
            <a:off x="3369421" y="1919259"/>
            <a:ext cx="51792" cy="444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58D9A14E-F9CC-EA49-B994-18D90EEB4E99}"/>
                  </a:ext>
                </a:extLst>
              </p:cNvPr>
              <p:cNvSpPr txBox="1"/>
              <p:nvPr/>
            </p:nvSpPr>
            <p:spPr>
              <a:xfrm>
                <a:off x="2195779" y="1562879"/>
                <a:ext cx="425520" cy="35638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58D9A14E-F9CC-EA49-B994-18D90EEB4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79" y="1562879"/>
                <a:ext cx="425520" cy="35638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F2441EED-55F5-5747-BA81-6BEB15E89FE0}"/>
              </a:ext>
            </a:extLst>
          </p:cNvPr>
          <p:cNvCxnSpPr>
            <a:cxnSpLocks/>
            <a:endCxn id="156" idx="2"/>
          </p:cNvCxnSpPr>
          <p:nvPr/>
        </p:nvCxnSpPr>
        <p:spPr>
          <a:xfrm flipV="1">
            <a:off x="2343609" y="1919259"/>
            <a:ext cx="64930" cy="444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79F8A39-36A0-C945-89E3-77653C16B4D7}"/>
                  </a:ext>
                </a:extLst>
              </p:cNvPr>
              <p:cNvSpPr txBox="1"/>
              <p:nvPr/>
            </p:nvSpPr>
            <p:spPr>
              <a:xfrm>
                <a:off x="1162153" y="1570571"/>
                <a:ext cx="363838" cy="35753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79F8A39-36A0-C945-89E3-77653C16B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153" y="1570571"/>
                <a:ext cx="363838" cy="35753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6B60B829-55E2-9840-A49C-FBE57827F347}"/>
              </a:ext>
            </a:extLst>
          </p:cNvPr>
          <p:cNvCxnSpPr>
            <a:cxnSpLocks/>
            <a:endCxn id="158" idx="2"/>
          </p:cNvCxnSpPr>
          <p:nvPr/>
        </p:nvCxnSpPr>
        <p:spPr>
          <a:xfrm flipV="1">
            <a:off x="1309983" y="1928105"/>
            <a:ext cx="34089" cy="443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urved Connector 159">
            <a:extLst>
              <a:ext uri="{FF2B5EF4-FFF2-40B4-BE49-F238E27FC236}">
                <a16:creationId xmlns:a16="http://schemas.microsoft.com/office/drawing/2014/main" id="{EC88F1FF-4B44-EE42-877D-4B40F2199617}"/>
              </a:ext>
            </a:extLst>
          </p:cNvPr>
          <p:cNvCxnSpPr/>
          <p:nvPr/>
        </p:nvCxnSpPr>
        <p:spPr>
          <a:xfrm rot="5400000">
            <a:off x="7996711" y="2209731"/>
            <a:ext cx="12700" cy="1027289"/>
          </a:xfrm>
          <a:prstGeom prst="curvedConnector3">
            <a:avLst>
              <a:gd name="adj1" fmla="val 9110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urved Connector 160">
            <a:extLst>
              <a:ext uri="{FF2B5EF4-FFF2-40B4-BE49-F238E27FC236}">
                <a16:creationId xmlns:a16="http://schemas.microsoft.com/office/drawing/2014/main" id="{D5279EC2-BF04-DE43-8968-498417560479}"/>
              </a:ext>
            </a:extLst>
          </p:cNvPr>
          <p:cNvCxnSpPr/>
          <p:nvPr/>
        </p:nvCxnSpPr>
        <p:spPr>
          <a:xfrm rot="5400000">
            <a:off x="6962419" y="2180329"/>
            <a:ext cx="12700" cy="1027289"/>
          </a:xfrm>
          <a:prstGeom prst="curvedConnector3">
            <a:avLst>
              <a:gd name="adj1" fmla="val 9110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urved Connector 161">
            <a:extLst>
              <a:ext uri="{FF2B5EF4-FFF2-40B4-BE49-F238E27FC236}">
                <a16:creationId xmlns:a16="http://schemas.microsoft.com/office/drawing/2014/main" id="{1B5B741B-9ABC-9A4C-84E8-C42FF4B77CEC}"/>
              </a:ext>
            </a:extLst>
          </p:cNvPr>
          <p:cNvCxnSpPr/>
          <p:nvPr/>
        </p:nvCxnSpPr>
        <p:spPr>
          <a:xfrm rot="5400000">
            <a:off x="5939751" y="2180328"/>
            <a:ext cx="12700" cy="1027289"/>
          </a:xfrm>
          <a:prstGeom prst="curvedConnector3">
            <a:avLst>
              <a:gd name="adj1" fmla="val 9110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urved Connector 162">
            <a:extLst>
              <a:ext uri="{FF2B5EF4-FFF2-40B4-BE49-F238E27FC236}">
                <a16:creationId xmlns:a16="http://schemas.microsoft.com/office/drawing/2014/main" id="{9A9C02F6-7D8C-454C-8CCF-EE072D929A9D}"/>
              </a:ext>
            </a:extLst>
          </p:cNvPr>
          <p:cNvCxnSpPr/>
          <p:nvPr/>
        </p:nvCxnSpPr>
        <p:spPr>
          <a:xfrm rot="5400000">
            <a:off x="4901178" y="2190198"/>
            <a:ext cx="12700" cy="1027289"/>
          </a:xfrm>
          <a:prstGeom prst="curvedConnector3">
            <a:avLst>
              <a:gd name="adj1" fmla="val 9110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urved Connector 163">
            <a:extLst>
              <a:ext uri="{FF2B5EF4-FFF2-40B4-BE49-F238E27FC236}">
                <a16:creationId xmlns:a16="http://schemas.microsoft.com/office/drawing/2014/main" id="{823A39AD-971C-7646-9477-BD9843715A0C}"/>
              </a:ext>
            </a:extLst>
          </p:cNvPr>
          <p:cNvCxnSpPr/>
          <p:nvPr/>
        </p:nvCxnSpPr>
        <p:spPr>
          <a:xfrm rot="5400000">
            <a:off x="3885172" y="2201822"/>
            <a:ext cx="12700" cy="1027289"/>
          </a:xfrm>
          <a:prstGeom prst="curvedConnector3">
            <a:avLst>
              <a:gd name="adj1" fmla="val 9110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urved Connector 164">
            <a:extLst>
              <a:ext uri="{FF2B5EF4-FFF2-40B4-BE49-F238E27FC236}">
                <a16:creationId xmlns:a16="http://schemas.microsoft.com/office/drawing/2014/main" id="{0CCEBA6A-8136-884F-ABCD-D884F9E56181}"/>
              </a:ext>
            </a:extLst>
          </p:cNvPr>
          <p:cNvCxnSpPr/>
          <p:nvPr/>
        </p:nvCxnSpPr>
        <p:spPr>
          <a:xfrm rot="5400000">
            <a:off x="2856765" y="2225952"/>
            <a:ext cx="12700" cy="1027289"/>
          </a:xfrm>
          <a:prstGeom prst="curvedConnector3">
            <a:avLst>
              <a:gd name="adj1" fmla="val 9110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urved Connector 165">
            <a:extLst>
              <a:ext uri="{FF2B5EF4-FFF2-40B4-BE49-F238E27FC236}">
                <a16:creationId xmlns:a16="http://schemas.microsoft.com/office/drawing/2014/main" id="{9CC07D7A-711E-2346-8399-1F2E94D9717E}"/>
              </a:ext>
            </a:extLst>
          </p:cNvPr>
          <p:cNvCxnSpPr/>
          <p:nvPr/>
        </p:nvCxnSpPr>
        <p:spPr>
          <a:xfrm rot="5400000">
            <a:off x="1805929" y="2225951"/>
            <a:ext cx="12700" cy="1027289"/>
          </a:xfrm>
          <a:prstGeom prst="curvedConnector3">
            <a:avLst>
              <a:gd name="adj1" fmla="val 9110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42F7AC18-BD42-214C-B353-16C43424BE80}"/>
                  </a:ext>
                </a:extLst>
              </p:cNvPr>
              <p:cNvSpPr txBox="1"/>
              <p:nvPr/>
            </p:nvSpPr>
            <p:spPr>
              <a:xfrm>
                <a:off x="1091467" y="3044512"/>
                <a:ext cx="290016" cy="33855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 b="1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42F7AC18-BD42-214C-B353-16C43424B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467" y="3044512"/>
                <a:ext cx="290016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1400B06-A9D3-314B-9C27-F710048CCD9D}"/>
                  </a:ext>
                </a:extLst>
              </p:cNvPr>
              <p:cNvSpPr txBox="1"/>
              <p:nvPr/>
            </p:nvSpPr>
            <p:spPr>
              <a:xfrm>
                <a:off x="2120678" y="3043965"/>
                <a:ext cx="290016" cy="33855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21400B06-A9D3-314B-9C27-F710048CC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678" y="3043965"/>
                <a:ext cx="290016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FF20D893-968E-FB44-AF2E-2DB918808E44}"/>
                  </a:ext>
                </a:extLst>
              </p:cNvPr>
              <p:cNvSpPr txBox="1"/>
              <p:nvPr/>
            </p:nvSpPr>
            <p:spPr>
              <a:xfrm>
                <a:off x="3153611" y="3043965"/>
                <a:ext cx="290016" cy="33855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FF20D893-968E-FB44-AF2E-2DB918808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611" y="3043965"/>
                <a:ext cx="290016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885F2E1-15EC-144B-9F06-B534A2C9DCAA}"/>
                  </a:ext>
                </a:extLst>
              </p:cNvPr>
              <p:cNvSpPr txBox="1"/>
              <p:nvPr/>
            </p:nvSpPr>
            <p:spPr>
              <a:xfrm>
                <a:off x="4187701" y="3043964"/>
                <a:ext cx="290016" cy="33855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885F2E1-15EC-144B-9F06-B534A2C9D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701" y="3043964"/>
                <a:ext cx="290016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0B978D1-8606-2D4D-AF98-4E7481BC46A5}"/>
                  </a:ext>
                </a:extLst>
              </p:cNvPr>
              <p:cNvSpPr txBox="1"/>
              <p:nvPr/>
            </p:nvSpPr>
            <p:spPr>
              <a:xfrm>
                <a:off x="5204644" y="3043963"/>
                <a:ext cx="290016" cy="33855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70B978D1-8606-2D4D-AF98-4E7481BC4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644" y="3043963"/>
                <a:ext cx="290016" cy="3385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B24C83E-C2CF-2941-99CB-77910A8D1A33}"/>
                  </a:ext>
                </a:extLst>
              </p:cNvPr>
              <p:cNvSpPr txBox="1"/>
              <p:nvPr/>
            </p:nvSpPr>
            <p:spPr>
              <a:xfrm>
                <a:off x="6236015" y="3043963"/>
                <a:ext cx="290016" cy="33855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B24C83E-C2CF-2941-99CB-77910A8D1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015" y="3043963"/>
                <a:ext cx="290016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D3CFF2C5-C699-924A-AA08-2CEC72BB19EF}"/>
                  </a:ext>
                </a:extLst>
              </p:cNvPr>
              <p:cNvSpPr txBox="1"/>
              <p:nvPr/>
            </p:nvSpPr>
            <p:spPr>
              <a:xfrm>
                <a:off x="7263304" y="3043962"/>
                <a:ext cx="290016" cy="33855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D3CFF2C5-C699-924A-AA08-2CEC72BB1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304" y="3043962"/>
                <a:ext cx="290016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42A90C76-F15A-F644-9F16-B5BE82E8866C}"/>
                  </a:ext>
                </a:extLst>
              </p:cNvPr>
              <p:cNvSpPr txBox="1"/>
              <p:nvPr/>
            </p:nvSpPr>
            <p:spPr>
              <a:xfrm>
                <a:off x="8290593" y="3043961"/>
                <a:ext cx="290016" cy="33855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42A90C76-F15A-F644-9F16-B5BE82E88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593" y="3043961"/>
                <a:ext cx="290016" cy="3385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Title 1">
            <a:extLst>
              <a:ext uri="{FF2B5EF4-FFF2-40B4-BE49-F238E27FC236}">
                <a16:creationId xmlns:a16="http://schemas.microsoft.com/office/drawing/2014/main" id="{0519A47A-EACD-FC4A-82BA-35FB95314010}"/>
              </a:ext>
            </a:extLst>
          </p:cNvPr>
          <p:cNvSpPr txBox="1">
            <a:spLocks/>
          </p:cNvSpPr>
          <p:nvPr/>
        </p:nvSpPr>
        <p:spPr>
          <a:xfrm>
            <a:off x="628649" y="365127"/>
            <a:ext cx="8515351" cy="8766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Forward loss and backward loss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37F176F7-86FC-8443-B709-A90532D25B27}"/>
              </a:ext>
            </a:extLst>
          </p:cNvPr>
          <p:cNvSpPr/>
          <p:nvPr/>
        </p:nvSpPr>
        <p:spPr>
          <a:xfrm>
            <a:off x="2061532" y="1422224"/>
            <a:ext cx="624518" cy="5807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8FDA668-C4C1-E34E-B759-BA959BC7ADE0}"/>
              </a:ext>
            </a:extLst>
          </p:cNvPr>
          <p:cNvSpPr/>
          <p:nvPr/>
        </p:nvSpPr>
        <p:spPr>
          <a:xfrm>
            <a:off x="676039" y="2898269"/>
            <a:ext cx="834171" cy="5807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A72D86A0-1FEF-A245-ADF0-C27752662BAA}"/>
              </a:ext>
            </a:extLst>
          </p:cNvPr>
          <p:cNvSpPr/>
          <p:nvPr/>
        </p:nvSpPr>
        <p:spPr>
          <a:xfrm>
            <a:off x="5148337" y="1409229"/>
            <a:ext cx="624518" cy="5807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90389A5C-BF83-4748-B12B-EC0690AF1962}"/>
              </a:ext>
            </a:extLst>
          </p:cNvPr>
          <p:cNvSpPr/>
          <p:nvPr/>
        </p:nvSpPr>
        <p:spPr>
          <a:xfrm>
            <a:off x="3767896" y="2910794"/>
            <a:ext cx="834171" cy="5807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62280649-F809-FF41-B9AE-A7516EAA1EA2}"/>
              </a:ext>
            </a:extLst>
          </p:cNvPr>
          <p:cNvSpPr/>
          <p:nvPr/>
        </p:nvSpPr>
        <p:spPr>
          <a:xfrm>
            <a:off x="7194392" y="1417543"/>
            <a:ext cx="624518" cy="5807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702991E7-F1C2-454C-B725-8AFC42C50AB5}"/>
              </a:ext>
            </a:extLst>
          </p:cNvPr>
          <p:cNvSpPr/>
          <p:nvPr/>
        </p:nvSpPr>
        <p:spPr>
          <a:xfrm>
            <a:off x="5813951" y="2919108"/>
            <a:ext cx="834171" cy="5807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85B3001E-43FA-C34F-A328-5E845AD13B3E}"/>
              </a:ext>
            </a:extLst>
          </p:cNvPr>
          <p:cNvSpPr/>
          <p:nvPr/>
        </p:nvSpPr>
        <p:spPr>
          <a:xfrm>
            <a:off x="8223200" y="1409229"/>
            <a:ext cx="624518" cy="5807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11147C60-0635-7C4E-8C51-89BC54B36CF1}"/>
              </a:ext>
            </a:extLst>
          </p:cNvPr>
          <p:cNvSpPr/>
          <p:nvPr/>
        </p:nvSpPr>
        <p:spPr>
          <a:xfrm>
            <a:off x="6842759" y="2910794"/>
            <a:ext cx="834171" cy="58077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A52D856-40C1-B446-B7D3-03363F674282}"/>
                  </a:ext>
                </a:extLst>
              </p:cNvPr>
              <p:cNvSpPr txBox="1"/>
              <p:nvPr/>
            </p:nvSpPr>
            <p:spPr>
              <a:xfrm>
                <a:off x="2025160" y="4118460"/>
                <a:ext cx="4449423" cy="2112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                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nary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p>
                                      </m:sSubSup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ra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A52D856-40C1-B446-B7D3-03363F674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160" y="4118460"/>
                <a:ext cx="4449423" cy="2112310"/>
              </a:xfrm>
              <a:prstGeom prst="rect">
                <a:avLst/>
              </a:prstGeom>
              <a:blipFill>
                <a:blip r:embed="rId23"/>
                <a:stretch>
                  <a:fillRect t="-37725" b="-52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51262C-96A3-AF46-A04D-179A23FEA08A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61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7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515351" cy="876652"/>
          </a:xfrm>
        </p:spPr>
        <p:txBody>
          <a:bodyPr>
            <a:noAutofit/>
          </a:bodyPr>
          <a:lstStyle/>
          <a:p>
            <a:r>
              <a:rPr lang="en-US" sz="2800" dirty="0"/>
              <a:t>Correcting RNN input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39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1F137F8-2F62-1747-A039-BD0746EF7907}"/>
                  </a:ext>
                </a:extLst>
              </p:cNvPr>
              <p:cNvSpPr txBox="1"/>
              <p:nvPr/>
            </p:nvSpPr>
            <p:spPr>
              <a:xfrm>
                <a:off x="1276810" y="1451097"/>
                <a:ext cx="7219028" cy="4905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 smtClean="0"/>
                        <m:t>g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:r>
                  <a:rPr lang="en-US" sz="2000" b="0" i="1" dirty="0">
                    <a:latin typeface="Cambria Math" panose="02040503050406030204" pitchFamily="18" charset="0"/>
                  </a:rPr>
                  <a:t>Where: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/>
                        <m:t>𝛼</m:t>
                      </m:r>
                      <m:r>
                        <a:rPr lang="en-US" sz="2400" i="1"/>
                        <m:t>=1−</m:t>
                      </m:r>
                      <m:sSubSup>
                        <m:sSubSupPr>
                          <m:ctrlPr>
                            <a:rPr lang="en-US" sz="2400" i="1"/>
                          </m:ctrlPr>
                        </m:sSubSupPr>
                        <m:e>
                          <m:r>
                            <a:rPr lang="en-US" sz="2400" i="1"/>
                            <m:t>𝜂</m:t>
                          </m:r>
                        </m:e>
                        <m:sub>
                          <m:r>
                            <a:rPr lang="en-US" sz="2400" i="1"/>
                            <m:t>𝑡</m:t>
                          </m:r>
                        </m:sub>
                        <m:sup>
                          <m:r>
                            <a:rPr lang="en-US" sz="2400" i="1"/>
                            <m:t>𝑖</m:t>
                          </m:r>
                        </m:sup>
                      </m:sSubSup>
                      <m:r>
                        <a:rPr lang="en-US" sz="2400" i="1"/>
                        <m:t>; </m:t>
                      </m:r>
                    </m:oMath>
                  </m:oMathPara>
                </a14:m>
                <a:endParaRPr lang="en-US" sz="2400" i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/>
                        <m:t>𝛽</m:t>
                      </m:r>
                      <m:r>
                        <a:rPr lang="en-US" sz="2400" i="1"/>
                        <m:t>=</m:t>
                      </m:r>
                      <m:f>
                        <m:fPr>
                          <m:ctrlPr>
                            <a:rPr lang="en-US" sz="2400" i="1"/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/>
                              </m:ctrlPr>
                            </m:sSubSupPr>
                            <m:e>
                              <m:r>
                                <a:rPr lang="en-US" sz="2400" i="1"/>
                                <m:t>𝑙</m:t>
                              </m:r>
                            </m:e>
                            <m:sub>
                              <m:r>
                                <a:rPr lang="en-US" sz="2400" i="1"/>
                                <m:t>𝑖</m:t>
                              </m:r>
                              <m:r>
                                <a:rPr lang="en-US" sz="2400" i="1"/>
                                <m:t>,</m:t>
                              </m:r>
                              <m:r>
                                <a:rPr lang="en-US" sz="2400" i="1"/>
                                <m:t>𝑡</m:t>
                              </m:r>
                            </m:sub>
                            <m:sup>
                              <m:r>
                                <a:rPr lang="en-US" sz="2400" i="1"/>
                                <m:t>𝑏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/>
                              </m:ctrlPr>
                            </m:dPr>
                            <m:e>
                              <m:r>
                                <a:rPr lang="en-US" sz="2400" i="1"/>
                                <m:t>1−</m:t>
                              </m:r>
                              <m:r>
                                <a:rPr lang="en-US" sz="2400" i="1"/>
                                <m:t>𝛼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i="1"/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400" i="1"/>
                                  </m:ctrlPr>
                                </m:sSubPr>
                                <m:e>
                                  <m:r>
                                    <a:rPr lang="en-US" sz="2400" i="1"/>
                                    <m:t>𝑙</m:t>
                                  </m:r>
                                </m:e>
                                <m:sub>
                                  <m:r>
                                    <a:rPr lang="en-US" sz="2400" i="1"/>
                                    <m:t>𝑖</m:t>
                                  </m:r>
                                  <m:r>
                                    <a:rPr lang="en-US" sz="2400" i="1"/>
                                    <m:t>,</m:t>
                                  </m:r>
                                  <m:r>
                                    <a:rPr lang="en-US" sz="2400" i="1"/>
                                    <m:t>𝑡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400" i="1"/>
                                <m:t>𝑓</m:t>
                              </m:r>
                            </m:sup>
                          </m:sSup>
                          <m:r>
                            <a:rPr lang="en-US" sz="2400" i="1"/>
                            <m:t>+</m:t>
                          </m:r>
                          <m:sSubSup>
                            <m:sSubSupPr>
                              <m:ctrlPr>
                                <a:rPr lang="en-US" sz="2400" i="1"/>
                              </m:ctrlPr>
                            </m:sSubSupPr>
                            <m:e>
                              <m:r>
                                <a:rPr lang="en-US" sz="2400" i="1"/>
                                <m:t>𝑙</m:t>
                              </m:r>
                            </m:e>
                            <m:sub>
                              <m:r>
                                <a:rPr lang="en-US" sz="2400" i="1"/>
                                <m:t>𝑖</m:t>
                              </m:r>
                              <m:r>
                                <a:rPr lang="en-US" sz="2400" i="1"/>
                                <m:t>,</m:t>
                              </m:r>
                              <m:r>
                                <a:rPr lang="en-US" sz="2400" i="1"/>
                                <m:t>𝑡</m:t>
                              </m:r>
                            </m:sub>
                            <m:sup>
                              <m:r>
                                <a:rPr lang="en-US" sz="2400" i="1"/>
                                <m:t>𝑏</m:t>
                              </m:r>
                            </m:sup>
                          </m:sSubSup>
                        </m:den>
                      </m:f>
                      <m:r>
                        <a:rPr lang="en-US" sz="2400"/>
                        <m:t>;</m:t>
                      </m:r>
                    </m:oMath>
                  </m:oMathPara>
                </a14:m>
                <a:endParaRPr lang="en-US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/>
                        <m:t> </m:t>
                      </m:r>
                      <m:r>
                        <a:rPr lang="en-US" sz="2400" i="1"/>
                        <m:t>𝛾</m:t>
                      </m:r>
                      <m:r>
                        <a:rPr lang="en-US" sz="2400" i="1"/>
                        <m:t>= </m:t>
                      </m:r>
                      <m:f>
                        <m:fPr>
                          <m:ctrlPr>
                            <a:rPr lang="en-US" sz="2400" i="1"/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/>
                              </m:ctrlPr>
                            </m:sSubSupPr>
                            <m:e>
                              <m:r>
                                <a:rPr lang="en-US" sz="2400" i="1"/>
                                <m:t>𝑙</m:t>
                              </m:r>
                            </m:e>
                            <m:sub>
                              <m:r>
                                <a:rPr lang="en-US" sz="2400" i="1"/>
                                <m:t>𝑖</m:t>
                              </m:r>
                              <m:r>
                                <a:rPr lang="en-US" sz="2400" i="1"/>
                                <m:t>,</m:t>
                              </m:r>
                              <m:r>
                                <a:rPr lang="en-US" sz="2400" i="1"/>
                                <m:t>𝑡</m:t>
                              </m:r>
                            </m:sub>
                            <m:sup>
                              <m:r>
                                <a:rPr lang="en-US" sz="2400" i="1"/>
                                <m:t>𝑓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/>
                              </m:ctrlPr>
                            </m:dPr>
                            <m:e>
                              <m:r>
                                <a:rPr lang="en-US" sz="2400" i="1"/>
                                <m:t>1−</m:t>
                              </m:r>
                              <m:r>
                                <a:rPr lang="en-US" sz="2400" i="1"/>
                                <m:t>𝛼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sz="2400" i="1"/>
                              </m:ctrlPr>
                            </m:sSubSupPr>
                            <m:e>
                              <m:r>
                                <a:rPr lang="en-US" sz="2400" i="1"/>
                                <m:t>𝑙</m:t>
                              </m:r>
                            </m:e>
                            <m:sub>
                              <m:r>
                                <a:rPr lang="en-US" sz="2400" i="1"/>
                                <m:t>𝑖</m:t>
                              </m:r>
                              <m:r>
                                <a:rPr lang="en-US" sz="2400" i="1"/>
                                <m:t>,</m:t>
                              </m:r>
                              <m:r>
                                <a:rPr lang="en-US" sz="2400" i="1"/>
                                <m:t>𝑡</m:t>
                              </m:r>
                            </m:sub>
                            <m:sup>
                              <m:r>
                                <a:rPr lang="en-US" sz="2400" i="1"/>
                                <m:t>𝑓</m:t>
                              </m:r>
                            </m:sup>
                          </m:sSubSup>
                          <m:r>
                            <a:rPr lang="en-US" sz="2400" i="1"/>
                            <m:t>+</m:t>
                          </m:r>
                          <m:sSubSup>
                            <m:sSubSupPr>
                              <m:ctrlPr>
                                <a:rPr lang="en-US" sz="2400" i="1"/>
                              </m:ctrlPr>
                            </m:sSubSupPr>
                            <m:e>
                              <m:r>
                                <a:rPr lang="en-US" sz="2400" i="1"/>
                                <m:t>𝑙</m:t>
                              </m:r>
                            </m:e>
                            <m:sub>
                              <m:r>
                                <a:rPr lang="en-US" sz="2400" i="1"/>
                                <m:t>𝑖</m:t>
                              </m:r>
                              <m:r>
                                <a:rPr lang="en-US" sz="2400" i="1"/>
                                <m:t>,</m:t>
                              </m:r>
                              <m:r>
                                <a:rPr lang="en-US" sz="2400" i="1"/>
                                <m:t>𝑡</m:t>
                              </m:r>
                            </m:sub>
                            <m:sup>
                              <m:r>
                                <a:rPr lang="en-US" sz="2400" i="1"/>
                                <m:t>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:r>
                  <a:rPr lang="en-US" sz="20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/>
                        </m:ctrlPr>
                      </m:sSubSupPr>
                      <m:e>
                        <m:r>
                          <a:rPr lang="en-US" sz="2400" i="1"/>
                          <m:t>𝜂</m:t>
                        </m:r>
                      </m:e>
                      <m:sub>
                        <m:r>
                          <a:rPr lang="en-US" sz="2400" i="1"/>
                          <m:t>𝑡</m:t>
                        </m:r>
                      </m:sub>
                      <m:sup>
                        <m:r>
                          <a:rPr lang="en-US" sz="2400" i="1"/>
                          <m:t>𝑖</m:t>
                        </m:r>
                      </m:sup>
                    </m:sSubSup>
                    <m:r>
                      <a:rPr lang="en-US" sz="2400" i="1"/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i="1"/>
                        </m:ctrlPr>
                      </m:dPr>
                      <m:e>
                        <m:eqArr>
                          <m:eqArrPr>
                            <m:ctrlPr>
                              <a:rPr lang="en-US" sz="2400" i="1"/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2400" i="1"/>
                                </m:ctrlPr>
                              </m:fPr>
                              <m:num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en-US" sz="2400" i="1"/>
                                    </m:ctrlPr>
                                  </m:naryPr>
                                  <m:sub>
                                    <m:r>
                                      <a:rPr lang="en-US" sz="2400" i="1"/>
                                      <m:t>𝑗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num>
                              <m:den>
                                <m:r>
                                  <a:rPr lang="en-US" sz="2400" i="1"/>
                                  <m:t>𝑙</m:t>
                                </m:r>
                              </m:den>
                            </m:f>
                          </m:e>
                          <m:e>
                            <m:r>
                              <a:rPr lang="en-US" sz="2400" i="1"/>
                              <m:t>𝜖</m:t>
                            </m:r>
                          </m:e>
                        </m:eqArr>
                        <m:r>
                          <a:rPr lang="en-US" sz="2400" i="1"/>
                          <m:t>  </m:t>
                        </m:r>
                        <m:eqArr>
                          <m:eqArrPr>
                            <m:ctrlPr>
                              <a:rPr lang="en-US" sz="2400" i="1"/>
                            </m:ctrlPr>
                          </m:eqArrPr>
                          <m:e>
                            <m:r>
                              <a:rPr lang="en-US" sz="2400" i="1"/>
                              <m:t>𝑖𝑓</m:t>
                            </m:r>
                            <m:r>
                              <a:rPr lang="en-US" sz="2400" i="1"/>
                              <m:t> </m:t>
                            </m:r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en-US" sz="2400" i="1"/>
                                </m:ctrlPr>
                              </m:naryPr>
                              <m:sub>
                                <m:r>
                                  <a:rPr lang="en-US" sz="2400" i="1"/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sz="2400" i="1"/>
                              <m:t>&gt;0</m:t>
                            </m:r>
                          </m:e>
                          <m:e>
                            <m:r>
                              <a:rPr lang="en-US" sz="2400" i="1"/>
                              <m:t>𝑜𝑡h𝑒𝑟𝑤𝑖𝑠𝑒</m:t>
                            </m:r>
                          </m:e>
                        </m:eqArr>
                        <m:r>
                          <a:rPr lang="en-US" sz="2400" i="1"/>
                          <m:t> (</m:t>
                        </m:r>
                        <m:r>
                          <a:rPr lang="en-US" sz="2400" i="1"/>
                          <m:t>𝑗</m:t>
                        </m:r>
                        <m:r>
                          <a:rPr lang="en-US" sz="2400" i="1"/>
                          <m:t>=</m:t>
                        </m:r>
                        <m:r>
                          <a:rPr lang="en-US" sz="2400" i="1"/>
                          <m:t>𝑡</m:t>
                        </m:r>
                        <m:r>
                          <a:rPr lang="en-US" sz="2400" i="1"/>
                          <m:t>−</m:t>
                        </m:r>
                        <m:r>
                          <a:rPr lang="en-US" sz="2400" i="1"/>
                          <m:t>𝑙</m:t>
                        </m:r>
                        <m:r>
                          <a:rPr lang="en-US" sz="2400" i="1"/>
                          <m:t>,…,</m:t>
                        </m:r>
                        <m:r>
                          <a:rPr lang="en-US" sz="2400" i="1"/>
                          <m:t>𝑡</m:t>
                        </m:r>
                        <m:r>
                          <a:rPr lang="en-US" sz="2400" i="1"/>
                          <m:t>)</m:t>
                        </m:r>
                      </m:e>
                    </m:d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endParaRPr lang="en-US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1F137F8-2F62-1747-A039-BD0746EF7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810" y="1451097"/>
                <a:ext cx="7219028" cy="4905254"/>
              </a:xfrm>
              <a:prstGeom prst="rect">
                <a:avLst/>
              </a:prstGeom>
              <a:blipFill>
                <a:blip r:embed="rId2"/>
                <a:stretch>
                  <a:fillRect l="-879" b="-46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E4BFA94-21A1-474D-B6AE-A022473AE7FF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59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6652"/>
          </a:xfrm>
        </p:spPr>
        <p:txBody>
          <a:bodyPr>
            <a:normAutofit/>
          </a:bodyPr>
          <a:lstStyle/>
          <a:p>
            <a:r>
              <a:rPr lang="en-US" sz="2800" dirty="0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4</a:t>
            </a:fld>
            <a:endParaRPr 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EBAFC03-44D5-094C-B853-E505433A8CC1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323602"/>
            <a:ext cx="7848600" cy="1600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TRAFFIC MATRIX</a:t>
            </a:r>
            <a:r>
              <a:rPr lang="en-US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an abstract representation of the traffic volume flowing between set of sources and destinations pairs.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6661CF51-E339-F34D-BA8A-2DEDA3E4A99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42746" y="3498196"/>
              <a:ext cx="2118784" cy="18513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9696">
                      <a:extLst>
                        <a:ext uri="{9D8B030D-6E8A-4147-A177-3AD203B41FA5}">
                          <a16:colId xmlns:a16="http://schemas.microsoft.com/office/drawing/2014/main" val="1865216318"/>
                        </a:ext>
                      </a:extLst>
                    </a:gridCol>
                    <a:gridCol w="529696">
                      <a:extLst>
                        <a:ext uri="{9D8B030D-6E8A-4147-A177-3AD203B41FA5}">
                          <a16:colId xmlns:a16="http://schemas.microsoft.com/office/drawing/2014/main" val="1202271441"/>
                        </a:ext>
                      </a:extLst>
                    </a:gridCol>
                    <a:gridCol w="529696">
                      <a:extLst>
                        <a:ext uri="{9D8B030D-6E8A-4147-A177-3AD203B41FA5}">
                          <a16:colId xmlns:a16="http://schemas.microsoft.com/office/drawing/2014/main" val="2927716977"/>
                        </a:ext>
                      </a:extLst>
                    </a:gridCol>
                    <a:gridCol w="529696">
                      <a:extLst>
                        <a:ext uri="{9D8B030D-6E8A-4147-A177-3AD203B41FA5}">
                          <a16:colId xmlns:a16="http://schemas.microsoft.com/office/drawing/2014/main" val="218005031"/>
                        </a:ext>
                      </a:extLst>
                    </a:gridCol>
                  </a:tblGrid>
                  <a:tr h="4628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2150605"/>
                      </a:ext>
                    </a:extLst>
                  </a:tr>
                  <a:tr h="4628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185241"/>
                      </a:ext>
                    </a:extLst>
                  </a:tr>
                  <a:tr h="4628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6883593"/>
                      </a:ext>
                    </a:extLst>
                  </a:tr>
                  <a:tr h="4628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65286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6661CF51-E339-F34D-BA8A-2DEDA3E4A99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42746" y="3498196"/>
              <a:ext cx="2118784" cy="18513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9696">
                      <a:extLst>
                        <a:ext uri="{9D8B030D-6E8A-4147-A177-3AD203B41FA5}">
                          <a16:colId xmlns:a16="http://schemas.microsoft.com/office/drawing/2014/main" val="1865216318"/>
                        </a:ext>
                      </a:extLst>
                    </a:gridCol>
                    <a:gridCol w="529696">
                      <a:extLst>
                        <a:ext uri="{9D8B030D-6E8A-4147-A177-3AD203B41FA5}">
                          <a16:colId xmlns:a16="http://schemas.microsoft.com/office/drawing/2014/main" val="1202271441"/>
                        </a:ext>
                      </a:extLst>
                    </a:gridCol>
                    <a:gridCol w="529696">
                      <a:extLst>
                        <a:ext uri="{9D8B030D-6E8A-4147-A177-3AD203B41FA5}">
                          <a16:colId xmlns:a16="http://schemas.microsoft.com/office/drawing/2014/main" val="2927716977"/>
                        </a:ext>
                      </a:extLst>
                    </a:gridCol>
                    <a:gridCol w="529696">
                      <a:extLst>
                        <a:ext uri="{9D8B030D-6E8A-4147-A177-3AD203B41FA5}">
                          <a16:colId xmlns:a16="http://schemas.microsoft.com/office/drawing/2014/main" val="218005031"/>
                        </a:ext>
                      </a:extLst>
                    </a:gridCol>
                  </a:tblGrid>
                  <a:tr h="4628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703" r="-300000" b="-2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703" r="-200000" b="-2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703" r="-100000" b="-2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703" b="-2972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2150605"/>
                      </a:ext>
                    </a:extLst>
                  </a:tr>
                  <a:tr h="4628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2703" r="-300000" b="-1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02703" r="-200000" b="-1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2703" r="-100000" b="-1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02703" b="-1972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185241"/>
                      </a:ext>
                    </a:extLst>
                  </a:tr>
                  <a:tr h="4628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8333" r="-300000" b="-1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8333" r="-200000" b="-1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8333" r="-100000" b="-1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8333" b="-1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6883593"/>
                      </a:ext>
                    </a:extLst>
                  </a:tr>
                  <a:tr h="4628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0000" r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0000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000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6528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25D0425B-FAA4-F649-BA1A-F03F6C512F9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382345" y="4042887"/>
              <a:ext cx="2118784" cy="18513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9696">
                      <a:extLst>
                        <a:ext uri="{9D8B030D-6E8A-4147-A177-3AD203B41FA5}">
                          <a16:colId xmlns:a16="http://schemas.microsoft.com/office/drawing/2014/main" val="1865216318"/>
                        </a:ext>
                      </a:extLst>
                    </a:gridCol>
                    <a:gridCol w="529696">
                      <a:extLst>
                        <a:ext uri="{9D8B030D-6E8A-4147-A177-3AD203B41FA5}">
                          <a16:colId xmlns:a16="http://schemas.microsoft.com/office/drawing/2014/main" val="1202271441"/>
                        </a:ext>
                      </a:extLst>
                    </a:gridCol>
                    <a:gridCol w="529696">
                      <a:extLst>
                        <a:ext uri="{9D8B030D-6E8A-4147-A177-3AD203B41FA5}">
                          <a16:colId xmlns:a16="http://schemas.microsoft.com/office/drawing/2014/main" val="2927716977"/>
                        </a:ext>
                      </a:extLst>
                    </a:gridCol>
                    <a:gridCol w="529696">
                      <a:extLst>
                        <a:ext uri="{9D8B030D-6E8A-4147-A177-3AD203B41FA5}">
                          <a16:colId xmlns:a16="http://schemas.microsoft.com/office/drawing/2014/main" val="218005031"/>
                        </a:ext>
                      </a:extLst>
                    </a:gridCol>
                  </a:tblGrid>
                  <a:tr h="4628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2150605"/>
                      </a:ext>
                    </a:extLst>
                  </a:tr>
                  <a:tr h="4628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185241"/>
                      </a:ext>
                    </a:extLst>
                  </a:tr>
                  <a:tr h="4628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6883593"/>
                      </a:ext>
                    </a:extLst>
                  </a:tr>
                  <a:tr h="4628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65286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25D0425B-FAA4-F649-BA1A-F03F6C512F9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382345" y="4042887"/>
              <a:ext cx="2118784" cy="18513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9696">
                      <a:extLst>
                        <a:ext uri="{9D8B030D-6E8A-4147-A177-3AD203B41FA5}">
                          <a16:colId xmlns:a16="http://schemas.microsoft.com/office/drawing/2014/main" val="1865216318"/>
                        </a:ext>
                      </a:extLst>
                    </a:gridCol>
                    <a:gridCol w="529696">
                      <a:extLst>
                        <a:ext uri="{9D8B030D-6E8A-4147-A177-3AD203B41FA5}">
                          <a16:colId xmlns:a16="http://schemas.microsoft.com/office/drawing/2014/main" val="1202271441"/>
                        </a:ext>
                      </a:extLst>
                    </a:gridCol>
                    <a:gridCol w="529696">
                      <a:extLst>
                        <a:ext uri="{9D8B030D-6E8A-4147-A177-3AD203B41FA5}">
                          <a16:colId xmlns:a16="http://schemas.microsoft.com/office/drawing/2014/main" val="2927716977"/>
                        </a:ext>
                      </a:extLst>
                    </a:gridCol>
                    <a:gridCol w="529696">
                      <a:extLst>
                        <a:ext uri="{9D8B030D-6E8A-4147-A177-3AD203B41FA5}">
                          <a16:colId xmlns:a16="http://schemas.microsoft.com/office/drawing/2014/main" val="218005031"/>
                        </a:ext>
                      </a:extLst>
                    </a:gridCol>
                  </a:tblGrid>
                  <a:tr h="4628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703" r="-300000" b="-2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703" r="-200000" b="-2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2703" r="-100000" b="-2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2703" b="-2972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2150605"/>
                      </a:ext>
                    </a:extLst>
                  </a:tr>
                  <a:tr h="4628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2703" r="-300000" b="-1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02703" r="-200000" b="-1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2703" r="-100000" b="-1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02703" b="-1972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185241"/>
                      </a:ext>
                    </a:extLst>
                  </a:tr>
                  <a:tr h="4628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08333" r="-300000" b="-1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08333" r="-200000" b="-1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208333" r="-100000" b="-1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208333" b="-1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6883593"/>
                      </a:ext>
                    </a:extLst>
                  </a:tr>
                  <a:tr h="4628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00000" r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00000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0000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6528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C0C31A54-C122-664D-AB02-9F37EE45DF4F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0963" y="4564999"/>
              <a:ext cx="2118784" cy="18513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9696">
                      <a:extLst>
                        <a:ext uri="{9D8B030D-6E8A-4147-A177-3AD203B41FA5}">
                          <a16:colId xmlns:a16="http://schemas.microsoft.com/office/drawing/2014/main" val="1865216318"/>
                        </a:ext>
                      </a:extLst>
                    </a:gridCol>
                    <a:gridCol w="529696">
                      <a:extLst>
                        <a:ext uri="{9D8B030D-6E8A-4147-A177-3AD203B41FA5}">
                          <a16:colId xmlns:a16="http://schemas.microsoft.com/office/drawing/2014/main" val="1202271441"/>
                        </a:ext>
                      </a:extLst>
                    </a:gridCol>
                    <a:gridCol w="529696">
                      <a:extLst>
                        <a:ext uri="{9D8B030D-6E8A-4147-A177-3AD203B41FA5}">
                          <a16:colId xmlns:a16="http://schemas.microsoft.com/office/drawing/2014/main" val="2927716977"/>
                        </a:ext>
                      </a:extLst>
                    </a:gridCol>
                    <a:gridCol w="529696">
                      <a:extLst>
                        <a:ext uri="{9D8B030D-6E8A-4147-A177-3AD203B41FA5}">
                          <a16:colId xmlns:a16="http://schemas.microsoft.com/office/drawing/2014/main" val="218005031"/>
                        </a:ext>
                      </a:extLst>
                    </a:gridCol>
                  </a:tblGrid>
                  <a:tr h="4628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2150605"/>
                      </a:ext>
                    </a:extLst>
                  </a:tr>
                  <a:tr h="4628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185241"/>
                      </a:ext>
                    </a:extLst>
                  </a:tr>
                  <a:tr h="4628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6883593"/>
                      </a:ext>
                    </a:extLst>
                  </a:tr>
                  <a:tr h="46284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65286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C0C31A54-C122-664D-AB02-9F37EE45DF4F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0963" y="4564999"/>
              <a:ext cx="2118784" cy="18513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9696">
                      <a:extLst>
                        <a:ext uri="{9D8B030D-6E8A-4147-A177-3AD203B41FA5}">
                          <a16:colId xmlns:a16="http://schemas.microsoft.com/office/drawing/2014/main" val="1865216318"/>
                        </a:ext>
                      </a:extLst>
                    </a:gridCol>
                    <a:gridCol w="529696">
                      <a:extLst>
                        <a:ext uri="{9D8B030D-6E8A-4147-A177-3AD203B41FA5}">
                          <a16:colId xmlns:a16="http://schemas.microsoft.com/office/drawing/2014/main" val="1202271441"/>
                        </a:ext>
                      </a:extLst>
                    </a:gridCol>
                    <a:gridCol w="529696">
                      <a:extLst>
                        <a:ext uri="{9D8B030D-6E8A-4147-A177-3AD203B41FA5}">
                          <a16:colId xmlns:a16="http://schemas.microsoft.com/office/drawing/2014/main" val="2927716977"/>
                        </a:ext>
                      </a:extLst>
                    </a:gridCol>
                    <a:gridCol w="529696">
                      <a:extLst>
                        <a:ext uri="{9D8B030D-6E8A-4147-A177-3AD203B41FA5}">
                          <a16:colId xmlns:a16="http://schemas.microsoft.com/office/drawing/2014/main" val="218005031"/>
                        </a:ext>
                      </a:extLst>
                    </a:gridCol>
                  </a:tblGrid>
                  <a:tr h="4628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381" t="-2703" r="-300000" b="-2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2381" t="-2703" r="-200000" b="-2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7317" t="-2703" r="-104878" b="-2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2703" r="-2381" b="-2972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2150605"/>
                      </a:ext>
                    </a:extLst>
                  </a:tr>
                  <a:tr h="4628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381" t="-102703" r="-300000" b="-1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2381" t="-102703" r="-200000" b="-1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7317" t="-102703" r="-104878" b="-197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102703" r="-2381" b="-1972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0185241"/>
                      </a:ext>
                    </a:extLst>
                  </a:tr>
                  <a:tr h="4628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381" t="-208333" r="-300000" b="-1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2381" t="-208333" r="-200000" b="-1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7317" t="-208333" r="-104878" b="-1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208333" r="-2381" b="-10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6883593"/>
                      </a:ext>
                    </a:extLst>
                  </a:tr>
                  <a:tr h="4628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381" t="-300000" r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2381" t="-300000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7317" t="-300000" r="-1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300000" r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65286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96DBB8-46AB-5E42-89E0-AF25D857EE13}"/>
                  </a:ext>
                </a:extLst>
              </p:cNvPr>
              <p:cNvSpPr txBox="1"/>
              <p:nvPr/>
            </p:nvSpPr>
            <p:spPr>
              <a:xfrm>
                <a:off x="1504381" y="3288431"/>
                <a:ext cx="4760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96DBB8-46AB-5E42-89E0-AF25D857E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381" y="3288431"/>
                <a:ext cx="47602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170DED1-89AB-1445-A318-15C1FC33CB09}"/>
                  </a:ext>
                </a:extLst>
              </p:cNvPr>
              <p:cNvSpPr txBox="1"/>
              <p:nvPr/>
            </p:nvSpPr>
            <p:spPr>
              <a:xfrm>
                <a:off x="680315" y="3937407"/>
                <a:ext cx="681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170DED1-89AB-1445-A318-15C1FC33C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15" y="3937407"/>
                <a:ext cx="68102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FE67B1-E182-F349-BECE-948897886344}"/>
                  </a:ext>
                </a:extLst>
              </p:cNvPr>
              <p:cNvSpPr txBox="1"/>
              <p:nvPr/>
            </p:nvSpPr>
            <p:spPr>
              <a:xfrm>
                <a:off x="123464" y="4403074"/>
                <a:ext cx="461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FE67B1-E182-F349-BECE-948897886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64" y="4403074"/>
                <a:ext cx="46140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322311B-FA68-D648-86EE-A816EBC7B6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601" y="3704881"/>
            <a:ext cx="3312416" cy="2527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A818A9-1AD8-E849-B812-6C0B0AEA8F8F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7179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515351" cy="876652"/>
          </a:xfrm>
        </p:spPr>
        <p:txBody>
          <a:bodyPr>
            <a:noAutofit/>
          </a:bodyPr>
          <a:lstStyle/>
          <a:p>
            <a:r>
              <a:rPr lang="en-US" sz="2800" dirty="0"/>
              <a:t>Determining monitored flows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59464-1C34-D646-A7F5-35F0A06FABFC}" type="datetime1">
              <a:rPr lang="en-US" smtClean="0"/>
              <a:t>7/4/18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C05E489-011B-A449-91B7-C5F7E556187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22057" y="1811518"/>
              <a:ext cx="3377651" cy="301272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37743">
                      <a:extLst>
                        <a:ext uri="{9D8B030D-6E8A-4147-A177-3AD203B41FA5}">
                          <a16:colId xmlns:a16="http://schemas.microsoft.com/office/drawing/2014/main" val="2749302337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235627118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677867422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021443005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3169241765"/>
                        </a:ext>
                      </a:extLst>
                    </a:gridCol>
                  </a:tblGrid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009543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7823086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4500032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9177582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2332351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68929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0829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EC05E489-011B-A449-91B7-C5F7E556187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22057" y="1811518"/>
              <a:ext cx="3377651" cy="301272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37743">
                      <a:extLst>
                        <a:ext uri="{9D8B030D-6E8A-4147-A177-3AD203B41FA5}">
                          <a16:colId xmlns:a16="http://schemas.microsoft.com/office/drawing/2014/main" val="2749302337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235627118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677867422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021443005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3169241765"/>
                        </a:ext>
                      </a:extLst>
                    </a:gridCol>
                  </a:tblGrid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24" r="-360345" b="-6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3462" r="-301923" b="-6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9434" r="-196226" b="-6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5385" r="-100000" b="-6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5385" b="-6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009543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24" t="-100000" r="-360345" b="-5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3462" t="-100000" r="-301923" b="-5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9434" t="-100000" r="-196226" b="-5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5385" t="-100000" r="-100000" b="-5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5385" t="-100000" b="-5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7823086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4500032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24" t="-300000" r="-360345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3462" t="-300000" r="-301923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9434" t="-300000" r="-196226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5385" t="-300000" r="-100000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5385" t="-300000" b="-3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9177582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24" t="-400000" r="-360345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3462" t="-400000" r="-301923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9434" t="-400000" r="-196226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5385" t="-400000" r="-100000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5385" t="-400000" b="-2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2332351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24" t="-500000" r="-360345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3462" t="-500000" r="-301923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9434" t="-500000" r="-196226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5385" t="-500000" r="-100000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5385" t="-500000" b="-1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68929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24" t="-600000" r="-360345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5385" t="-600000" r="-100000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0829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Down Arrow 8">
            <a:extLst>
              <a:ext uri="{FF2B5EF4-FFF2-40B4-BE49-F238E27FC236}">
                <a16:creationId xmlns:a16="http://schemas.microsoft.com/office/drawing/2014/main" id="{D9A19175-7840-BA46-824C-4CCCF53C382C}"/>
              </a:ext>
            </a:extLst>
          </p:cNvPr>
          <p:cNvSpPr/>
          <p:nvPr/>
        </p:nvSpPr>
        <p:spPr>
          <a:xfrm>
            <a:off x="2506999" y="1811518"/>
            <a:ext cx="158045" cy="108373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5CFCE-B424-1A46-AFA6-5FA321FD5006}"/>
              </a:ext>
            </a:extLst>
          </p:cNvPr>
          <p:cNvSpPr txBox="1"/>
          <p:nvPr/>
        </p:nvSpPr>
        <p:spPr>
          <a:xfrm>
            <a:off x="1960054" y="2199496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7332C7-A6C3-594C-A98C-8EBCE147A2B6}"/>
              </a:ext>
            </a:extLst>
          </p:cNvPr>
          <p:cNvSpPr txBox="1"/>
          <p:nvPr/>
        </p:nvSpPr>
        <p:spPr>
          <a:xfrm>
            <a:off x="3587364" y="1268939"/>
            <a:ext cx="2047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Original-Destination pairs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45034B-A61A-CF4A-8166-DC725E07D4E0}"/>
              </a:ext>
            </a:extLst>
          </p:cNvPr>
          <p:cNvSpPr txBox="1"/>
          <p:nvPr/>
        </p:nvSpPr>
        <p:spPr>
          <a:xfrm>
            <a:off x="7429500" y="3408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042C66A-493C-D047-BAEF-4DE05EE36D2D}"/>
              </a:ext>
            </a:extLst>
          </p:cNvPr>
          <p:cNvGraphicFramePr>
            <a:graphicFrameLocks noGrp="1"/>
          </p:cNvGraphicFramePr>
          <p:nvPr/>
        </p:nvGraphicFramePr>
        <p:xfrm>
          <a:off x="264425" y="5597532"/>
          <a:ext cx="2063364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694">
                  <a:extLst>
                    <a:ext uri="{9D8B030D-6E8A-4147-A177-3AD203B41FA5}">
                      <a16:colId xmlns:a16="http://schemas.microsoft.com/office/drawing/2014/main" val="3913447629"/>
                    </a:ext>
                  </a:extLst>
                </a:gridCol>
                <a:gridCol w="1561670">
                  <a:extLst>
                    <a:ext uri="{9D8B030D-6E8A-4147-A177-3AD203B41FA5}">
                      <a16:colId xmlns:a16="http://schemas.microsoft.com/office/drawing/2014/main" val="2553086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Predicted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698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Measured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28304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D585246-C94B-4941-9542-762006857240}"/>
              </a:ext>
            </a:extLst>
          </p:cNvPr>
          <p:cNvSpPr txBox="1"/>
          <p:nvPr/>
        </p:nvSpPr>
        <p:spPr>
          <a:xfrm>
            <a:off x="4707925" y="5597613"/>
            <a:ext cx="1550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Random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Strategies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28B027-258C-F646-A012-1ADAAD204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484" y="5075018"/>
            <a:ext cx="1084761" cy="13801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251609-1306-8E43-9518-16DB20F022B0}"/>
              </a:ext>
            </a:extLst>
          </p:cNvPr>
          <p:cNvSpPr txBox="1"/>
          <p:nvPr/>
        </p:nvSpPr>
        <p:spPr>
          <a:xfrm>
            <a:off x="959971" y="3962706"/>
            <a:ext cx="1833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time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9138DB-CB62-2A46-8BDE-63C34AA00C88}"/>
              </a:ext>
            </a:extLst>
          </p:cNvPr>
          <p:cNvSpPr txBox="1"/>
          <p:nvPr/>
        </p:nvSpPr>
        <p:spPr>
          <a:xfrm>
            <a:off x="959970" y="4454909"/>
            <a:ext cx="155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time step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FAFC23-DFD7-5546-BCB6-5BD74102C34D}"/>
              </a:ext>
            </a:extLst>
          </p:cNvPr>
          <p:cNvSpPr/>
          <p:nvPr/>
        </p:nvSpPr>
        <p:spPr>
          <a:xfrm>
            <a:off x="3671279" y="3004457"/>
            <a:ext cx="636608" cy="1422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5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515351" cy="876652"/>
          </a:xfrm>
        </p:spPr>
        <p:txBody>
          <a:bodyPr>
            <a:noAutofit/>
          </a:bodyPr>
          <a:lstStyle/>
          <a:p>
            <a:r>
              <a:rPr lang="en-US" sz="2800" dirty="0"/>
              <a:t>Consecutive loss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41</a:t>
            </a:fld>
            <a:endParaRPr lang="en-US" dirty="0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9A19175-7840-BA46-824C-4CCCF53C382C}"/>
              </a:ext>
            </a:extLst>
          </p:cNvPr>
          <p:cNvSpPr/>
          <p:nvPr/>
        </p:nvSpPr>
        <p:spPr>
          <a:xfrm>
            <a:off x="582167" y="1681321"/>
            <a:ext cx="158045" cy="1083734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5CFCE-B424-1A46-AFA6-5FA321FD5006}"/>
              </a:ext>
            </a:extLst>
          </p:cNvPr>
          <p:cNvSpPr txBox="1"/>
          <p:nvPr/>
        </p:nvSpPr>
        <p:spPr>
          <a:xfrm>
            <a:off x="35222" y="2069299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7332C7-A6C3-594C-A98C-8EBCE147A2B6}"/>
              </a:ext>
            </a:extLst>
          </p:cNvPr>
          <p:cNvSpPr txBox="1"/>
          <p:nvPr/>
        </p:nvSpPr>
        <p:spPr>
          <a:xfrm>
            <a:off x="1662532" y="1138742"/>
            <a:ext cx="2047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Original-Destination pairs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45034B-A61A-CF4A-8166-DC725E07D4E0}"/>
              </a:ext>
            </a:extLst>
          </p:cNvPr>
          <p:cNvSpPr txBox="1"/>
          <p:nvPr/>
        </p:nvSpPr>
        <p:spPr>
          <a:xfrm>
            <a:off x="7429500" y="3408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042C66A-493C-D047-BAEF-4DE05EE36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678831"/>
              </p:ext>
            </p:extLst>
          </p:nvPr>
        </p:nvGraphicFramePr>
        <p:xfrm>
          <a:off x="997225" y="5385498"/>
          <a:ext cx="2063364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1694">
                  <a:extLst>
                    <a:ext uri="{9D8B030D-6E8A-4147-A177-3AD203B41FA5}">
                      <a16:colId xmlns:a16="http://schemas.microsoft.com/office/drawing/2014/main" val="3913447629"/>
                    </a:ext>
                  </a:extLst>
                </a:gridCol>
                <a:gridCol w="1561670">
                  <a:extLst>
                    <a:ext uri="{9D8B030D-6E8A-4147-A177-3AD203B41FA5}">
                      <a16:colId xmlns:a16="http://schemas.microsoft.com/office/drawing/2014/main" val="2553086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Predicted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698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Measured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28304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44DD6E-3837-3245-A8F0-FB00C13B5040}"/>
                  </a:ext>
                </a:extLst>
              </p:cNvPr>
              <p:cNvSpPr txBox="1"/>
              <p:nvPr/>
            </p:nvSpPr>
            <p:spPr>
              <a:xfrm>
                <a:off x="4631889" y="1678667"/>
                <a:ext cx="4162679" cy="1499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en-US" dirty="0"/>
                  <a:t>: indicates how long </a:t>
                </a:r>
                <a14:m>
                  <m:oMath xmlns:m="http://schemas.openxmlformats.org/officeDocument/2006/math">
                    <m:r>
                      <a:rPr lang="en-US" i="1"/>
                      <m:t>𝑂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𝐷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has not been monitored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number of timesteps from when </a:t>
                </a:r>
                <a14:m>
                  <m:oMath xmlns:m="http://schemas.openxmlformats.org/officeDocument/2006/math">
                    <m:r>
                      <a:rPr lang="en-US" i="1"/>
                      <m:t>𝑂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𝐷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was last monitored till the current timestep </a:t>
                </a:r>
                <a14:m>
                  <m:oMath xmlns:m="http://schemas.openxmlformats.org/officeDocument/2006/math">
                    <m:r>
                      <a:rPr lang="en-US" i="1"/>
                      <m:t>𝑡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44DD6E-3837-3245-A8F0-FB00C13B5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889" y="1678667"/>
                <a:ext cx="4162679" cy="1499513"/>
              </a:xfrm>
              <a:prstGeom prst="rect">
                <a:avLst/>
              </a:prstGeom>
              <a:blipFill>
                <a:blip r:embed="rId2"/>
                <a:stretch>
                  <a:fillRect l="-1220" t="-1695"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EA7A80-E4F1-114B-B26F-8D3E33A3D16F}"/>
                  </a:ext>
                </a:extLst>
              </p:cNvPr>
              <p:cNvSpPr txBox="1"/>
              <p:nvPr/>
            </p:nvSpPr>
            <p:spPr>
              <a:xfrm>
                <a:off x="4884986" y="3408218"/>
                <a:ext cx="1017202" cy="1246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e.g: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EA7A80-E4F1-114B-B26F-8D3E33A3D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986" y="3408218"/>
                <a:ext cx="1017202" cy="1246816"/>
              </a:xfrm>
              <a:prstGeom prst="rect">
                <a:avLst/>
              </a:prstGeom>
              <a:blipFill>
                <a:blip r:embed="rId3"/>
                <a:stretch>
                  <a:fillRect l="-4938"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7829CB2-D009-7945-8FAD-A89B0E56BCE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2003533"/>
                  </p:ext>
                </p:extLst>
              </p:nvPr>
            </p:nvGraphicFramePr>
            <p:xfrm>
              <a:off x="997225" y="1678667"/>
              <a:ext cx="3377651" cy="301272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37743">
                      <a:extLst>
                        <a:ext uri="{9D8B030D-6E8A-4147-A177-3AD203B41FA5}">
                          <a16:colId xmlns:a16="http://schemas.microsoft.com/office/drawing/2014/main" val="2749302337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235627118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677867422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021443005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3169241765"/>
                        </a:ext>
                      </a:extLst>
                    </a:gridCol>
                  </a:tblGrid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vi-V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vi-V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vi-V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vi-V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vi-VN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009543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7823086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4500032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9177582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2332351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68929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0829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87829CB2-D009-7945-8FAD-A89B0E56BCE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2003533"/>
                  </p:ext>
                </p:extLst>
              </p:nvPr>
            </p:nvGraphicFramePr>
            <p:xfrm>
              <a:off x="997225" y="1678667"/>
              <a:ext cx="3377651" cy="301272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37743">
                      <a:extLst>
                        <a:ext uri="{9D8B030D-6E8A-4147-A177-3AD203B41FA5}">
                          <a16:colId xmlns:a16="http://schemas.microsoft.com/office/drawing/2014/main" val="2749302337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235627118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677867422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2021443005"/>
                        </a:ext>
                      </a:extLst>
                    </a:gridCol>
                    <a:gridCol w="659977">
                      <a:extLst>
                        <a:ext uri="{9D8B030D-6E8A-4147-A177-3AD203B41FA5}">
                          <a16:colId xmlns:a16="http://schemas.microsoft.com/office/drawing/2014/main" val="3169241765"/>
                        </a:ext>
                      </a:extLst>
                    </a:gridCol>
                  </a:tblGrid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24" t="-2941" r="-360345" b="-6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3462" t="-2941" r="-301923" b="-6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9434" t="-2941" r="-196226" b="-6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15385" t="-2941" r="-100000" b="-6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15385" t="-2941" b="-6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009543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24" t="-102941" r="-360345" b="-5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3462" t="-102941" r="-301923" b="-5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9434" t="-102941" r="-196226" b="-5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15385" t="-102941" r="-100000" b="-5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15385" t="-102941" b="-5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7823086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4500032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24" t="-302941" r="-360345" b="-3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3462" t="-302941" r="-301923" b="-3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9434" t="-302941" r="-196226" b="-3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15385" t="-302941" r="-100000" b="-3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15385" t="-302941" b="-3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9177582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24" t="-402941" r="-360345" b="-2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3462" t="-402941" r="-301923" b="-2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9434" t="-402941" r="-196226" b="-2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15385" t="-402941" r="-100000" b="-2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15385" t="-402941" b="-2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2332351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724" t="-502941" r="-360345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3462" t="-502941" r="-301923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9434" t="-502941" r="-196226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15385" t="-502941" r="-100000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15385" t="-502941" b="-1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168929"/>
                      </a:ext>
                    </a:extLst>
                  </a:tr>
                  <a:tr h="4303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0829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8DE54384-13AE-6E4F-A64A-4DB23392394E}"/>
              </a:ext>
            </a:extLst>
          </p:cNvPr>
          <p:cNvSpPr/>
          <p:nvPr/>
        </p:nvSpPr>
        <p:spPr>
          <a:xfrm>
            <a:off x="3738268" y="2904086"/>
            <a:ext cx="636608" cy="14220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6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515351" cy="876652"/>
          </a:xfrm>
        </p:spPr>
        <p:txBody>
          <a:bodyPr>
            <a:noAutofit/>
          </a:bodyPr>
          <a:lstStyle/>
          <a:p>
            <a:r>
              <a:rPr lang="en-US" sz="2800"/>
              <a:t>Detrended Fluctuation Analysis - DFA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7625C-FD4B-2B44-B7BF-BA6499CED061}" type="datetime1">
              <a:rPr lang="en-US" smtClean="0"/>
              <a:t>7/4/18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F7C40B-7237-EF40-99C7-FC27DF111922}"/>
                  </a:ext>
                </a:extLst>
              </p:cNvPr>
              <p:cNvSpPr txBox="1"/>
              <p:nvPr/>
            </p:nvSpPr>
            <p:spPr>
              <a:xfrm>
                <a:off x="778933" y="1783644"/>
                <a:ext cx="77364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Analysis technique studies the fluctuations in time series, specifically to address non-stationaries.</a:t>
                </a:r>
              </a:p>
              <a:p>
                <a:r>
                  <a:rPr lang="en-US" dirty="0"/>
                  <a:t>Given a time series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F7C40B-7237-EF40-99C7-FC27DF111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33" y="1783644"/>
                <a:ext cx="7736417" cy="923330"/>
              </a:xfrm>
              <a:prstGeom prst="rect">
                <a:avLst/>
              </a:prstGeom>
              <a:blipFill>
                <a:blip r:embed="rId2"/>
                <a:stretch>
                  <a:fillRect l="-491" t="-1351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65DC44-EAE4-4B40-8FD3-7DCBD3AB954A}"/>
                  </a:ext>
                </a:extLst>
              </p:cNvPr>
              <p:cNvSpPr txBox="1"/>
              <p:nvPr/>
            </p:nvSpPr>
            <p:spPr>
              <a:xfrm>
                <a:off x="801511" y="3104444"/>
                <a:ext cx="7713839" cy="2577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shifted by the mean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and integrated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then segmented into  windows of various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In each segmentation, the data is locally fit to a polynomial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the mean squared  residual is found (”the fluctuations”):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65DC44-EAE4-4B40-8FD3-7DCBD3AB9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11" y="3104444"/>
                <a:ext cx="7713839" cy="2577180"/>
              </a:xfrm>
              <a:prstGeom prst="rect">
                <a:avLst/>
              </a:prstGeom>
              <a:blipFill>
                <a:blip r:embed="rId3"/>
                <a:stretch>
                  <a:fillRect l="-493" t="-14706" b="-34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8697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7"/>
            <a:ext cx="8515351" cy="876652"/>
          </a:xfrm>
        </p:spPr>
        <p:txBody>
          <a:bodyPr>
            <a:noAutofit/>
          </a:bodyPr>
          <a:lstStyle/>
          <a:p>
            <a:r>
              <a:rPr lang="en-US" sz="2800" dirty="0"/>
              <a:t>Determining monitored flows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E465F4-2F52-C645-B0ED-DC18536705D8}"/>
                  </a:ext>
                </a:extLst>
              </p:cNvPr>
              <p:cNvSpPr txBox="1"/>
              <p:nvPr/>
            </p:nvSpPr>
            <p:spPr>
              <a:xfrm>
                <a:off x="711201" y="1670756"/>
                <a:ext cx="7804150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we calculate a </a:t>
                </a:r>
                <a:r>
                  <a:rPr lang="en-US" i="1" dirty="0"/>
                  <a:t>“weight”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following the equation () and then choosing the lowest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flows to measure in the next time step.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E465F4-2F52-C645-B0ED-DC1853670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1" y="1670756"/>
                <a:ext cx="7804150" cy="668581"/>
              </a:xfrm>
              <a:prstGeom prst="rect">
                <a:avLst/>
              </a:prstGeom>
              <a:blipFill>
                <a:blip r:embed="rId2"/>
                <a:stretch>
                  <a:fillRect l="-649" t="-576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480F98-0F61-4343-AF9C-0425A7EBF7BE}"/>
                  </a:ext>
                </a:extLst>
              </p:cNvPr>
              <p:cNvSpPr txBox="1"/>
              <p:nvPr/>
            </p:nvSpPr>
            <p:spPr>
              <a:xfrm>
                <a:off x="795867" y="4097866"/>
                <a:ext cx="7634817" cy="1931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𝑤𝑒𝑖𝑔h𝑡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𝑓𝑙𝑜𝑤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𝑡𝑖𝑚𝑒𝑠𝑡𝑒𝑝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𝑓𝑜𝑟𝑤𝑎𝑟𝑑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𝑓𝑙𝑜𝑤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𝑡𝑖𝑚𝑒𝑠𝑡𝑒𝑝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: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𝑏𝑎𝑐𝑘𝑤𝑎𝑟𝑑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𝑓𝑙𝑜𝑤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𝑡𝑖𝑚𝑒𝑠𝑡𝑒𝑝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: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𝑐𝑜𝑛𝑠𝑒𝑐𝑢𝑡𝑖𝑣𝑒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𝑓𝑙𝑜𝑤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𝑓𝑙𝑜𝑤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𝑓𝑟𝑎𝑚𝑒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480F98-0F61-4343-AF9C-0425A7EBF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67" y="4097866"/>
                <a:ext cx="7634817" cy="1931491"/>
              </a:xfrm>
              <a:prstGeom prst="rect">
                <a:avLst/>
              </a:prstGeom>
              <a:blipFill>
                <a:blip r:embed="rId3"/>
                <a:stretch>
                  <a:fillRect l="-664" t="-1307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53E7C0-C237-2C45-8E95-54C2F8E0B614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67984BB-08B4-A14D-89CF-7AE3A0BC94D8}"/>
                  </a:ext>
                </a:extLst>
              </p:cNvPr>
              <p:cNvSpPr/>
              <p:nvPr/>
            </p:nvSpPr>
            <p:spPr>
              <a:xfrm>
                <a:off x="2788660" y="2768314"/>
                <a:ext cx="3181064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()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67984BB-08B4-A14D-89CF-7AE3A0BC94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660" y="2768314"/>
                <a:ext cx="3181064" cy="764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5247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6652"/>
          </a:xfrm>
        </p:spPr>
        <p:txBody>
          <a:bodyPr>
            <a:normAutofit/>
          </a:bodyPr>
          <a:lstStyle/>
          <a:p>
            <a:r>
              <a:rPr lang="en-US" sz="2800" dirty="0"/>
              <a:t>AGENDA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44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DA9B5F-DC23-3248-936A-B25AA09A53FA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887CA7C-5CDB-C04C-95EC-0F6017C3585F}"/>
              </a:ext>
            </a:extLst>
          </p:cNvPr>
          <p:cNvSpPr txBox="1"/>
          <p:nvPr/>
        </p:nvSpPr>
        <p:spPr>
          <a:xfrm>
            <a:off x="628650" y="1469571"/>
            <a:ext cx="3919150" cy="335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Related works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Problem description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Proposed approach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Evaluation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874529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6104"/>
            <a:ext cx="7886700" cy="876652"/>
          </a:xfrm>
        </p:spPr>
        <p:txBody>
          <a:bodyPr>
            <a:normAutofit/>
          </a:bodyPr>
          <a:lstStyle/>
          <a:p>
            <a:r>
              <a:rPr lang="en-US" sz="3200" dirty="0"/>
              <a:t>Abilene dataset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45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9E29E-9957-C54E-A7CF-B9400D08FF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38"/>
          <a:stretch/>
        </p:blipFill>
        <p:spPr>
          <a:xfrm>
            <a:off x="2795834" y="1162756"/>
            <a:ext cx="3552332" cy="18969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F31DFA-ACDB-CC40-8731-06D7267286A0}"/>
              </a:ext>
            </a:extLst>
          </p:cNvPr>
          <p:cNvSpPr txBox="1"/>
          <p:nvPr/>
        </p:nvSpPr>
        <p:spPr>
          <a:xfrm>
            <a:off x="914400" y="3399592"/>
            <a:ext cx="76009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Measurement period: from 2004-03-01 to 2004-09-10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168 days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Measurement interval: 5 minutes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288 timestamps per day</a:t>
            </a:r>
          </a:p>
          <a:p>
            <a:pPr lvl="1"/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Number of nodes: 12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Number of OD flows: 144</a:t>
            </a:r>
          </a:p>
          <a:p>
            <a:pPr marL="742950" lvl="1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Number of traffic data: 288*168*144 = 6967296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C1C67E-EFA2-3C4C-ABF8-301D8F066802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43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6104"/>
            <a:ext cx="7886700" cy="876652"/>
          </a:xfrm>
        </p:spPr>
        <p:txBody>
          <a:bodyPr>
            <a:normAutofit/>
          </a:bodyPr>
          <a:lstStyle/>
          <a:p>
            <a:r>
              <a:rPr lang="en-US" sz="3200" dirty="0"/>
              <a:t>Experiment setup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3C87941-D3A8-0B4A-BFC5-636FEA464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133408"/>
              </p:ext>
            </p:extLst>
          </p:nvPr>
        </p:nvGraphicFramePr>
        <p:xfrm>
          <a:off x="1524000" y="1715052"/>
          <a:ext cx="6096000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765">
                  <a:extLst>
                    <a:ext uri="{9D8B030D-6E8A-4147-A177-3AD203B41FA5}">
                      <a16:colId xmlns:a16="http://schemas.microsoft.com/office/drawing/2014/main" val="175246700"/>
                    </a:ext>
                  </a:extLst>
                </a:gridCol>
                <a:gridCol w="4479235">
                  <a:extLst>
                    <a:ext uri="{9D8B030D-6E8A-4147-A177-3AD203B41FA5}">
                      <a16:colId xmlns:a16="http://schemas.microsoft.com/office/drawing/2014/main" val="38246582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Hardware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87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Intel(R) Core(TM) i7-6800K CPU@3.40GGHz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52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GeForce GTX 1080Ti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780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98044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RNN – Configuration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901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Hidden units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300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3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94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Training Epoch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082845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298A14-7F65-2F49-B828-A585AF7E906D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1515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6104"/>
            <a:ext cx="7886700" cy="876652"/>
          </a:xfrm>
        </p:spPr>
        <p:txBody>
          <a:bodyPr>
            <a:normAutofit/>
          </a:bodyPr>
          <a:lstStyle/>
          <a:p>
            <a:r>
              <a:rPr lang="en-US" sz="3200" dirty="0"/>
              <a:t>Metrics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47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0EC20E-9D50-EA43-B63E-E3962F21AC40}"/>
              </a:ext>
            </a:extLst>
          </p:cNvPr>
          <p:cNvSpPr txBox="1"/>
          <p:nvPr/>
        </p:nvSpPr>
        <p:spPr>
          <a:xfrm>
            <a:off x="733778" y="1456267"/>
            <a:ext cx="3195618" cy="36465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Error ratio</a:t>
            </a:r>
          </a:p>
          <a:p>
            <a:pPr>
              <a:lnSpc>
                <a:spcPct val="200000"/>
              </a:lnSpc>
            </a:pPr>
            <a:endParaRPr lang="en-US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Mean absolute errors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Root mean squared errors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7D2FA2-E777-774A-B32A-D48A27584DDC}"/>
                  </a:ext>
                </a:extLst>
              </p:cNvPr>
              <p:cNvSpPr txBox="1"/>
              <p:nvPr/>
            </p:nvSpPr>
            <p:spPr>
              <a:xfrm>
                <a:off x="4340770" y="1456267"/>
                <a:ext cx="3708258" cy="1259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 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7D2FA2-E777-774A-B32A-D48A27584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770" y="1456267"/>
                <a:ext cx="3708258" cy="1259512"/>
              </a:xfrm>
              <a:prstGeom prst="rect">
                <a:avLst/>
              </a:prstGeom>
              <a:blipFill>
                <a:blip r:embed="rId3"/>
                <a:stretch>
                  <a:fillRect t="-19000" b="-4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C56542-F87F-D04E-88A1-59D6B12DAD0E}"/>
                  </a:ext>
                </a:extLst>
              </p:cNvPr>
              <p:cNvSpPr txBox="1"/>
              <p:nvPr/>
            </p:nvSpPr>
            <p:spPr>
              <a:xfrm>
                <a:off x="4340770" y="2715779"/>
                <a:ext cx="2442848" cy="795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C56542-F87F-D04E-88A1-59D6B12DA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770" y="2715779"/>
                <a:ext cx="2442848" cy="795859"/>
              </a:xfrm>
              <a:prstGeom prst="rect">
                <a:avLst/>
              </a:prstGeom>
              <a:blipFill>
                <a:blip r:embed="rId4"/>
                <a:stretch>
                  <a:fillRect t="-115625" b="-15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AE122B-067B-CC43-B0AF-4F55F395657A}"/>
                  </a:ext>
                </a:extLst>
              </p:cNvPr>
              <p:cNvSpPr txBox="1"/>
              <p:nvPr/>
            </p:nvSpPr>
            <p:spPr>
              <a:xfrm>
                <a:off x="4340770" y="3781341"/>
                <a:ext cx="2962734" cy="910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AE122B-067B-CC43-B0AF-4F55F3956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770" y="3781341"/>
                <a:ext cx="2962734" cy="910699"/>
              </a:xfrm>
              <a:prstGeom prst="rect">
                <a:avLst/>
              </a:prstGeom>
              <a:blipFill>
                <a:blip r:embed="rId5"/>
                <a:stretch>
                  <a:fillRect t="-94444" b="-1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2704ED-186A-8244-8051-B11C90E72A7E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73CC42-8633-F646-BA38-E4AB0A292ECF}"/>
                  </a:ext>
                </a:extLst>
              </p:cNvPr>
              <p:cNvSpPr txBox="1"/>
              <p:nvPr/>
            </p:nvSpPr>
            <p:spPr>
              <a:xfrm>
                <a:off x="5113451" y="4825779"/>
                <a:ext cx="11285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73CC42-8633-F646-BA38-E4AB0A292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451" y="4825779"/>
                <a:ext cx="1128514" cy="276999"/>
              </a:xfrm>
              <a:prstGeom prst="rect">
                <a:avLst/>
              </a:prstGeom>
              <a:blipFill>
                <a:blip r:embed="rId6"/>
                <a:stretch>
                  <a:fillRect l="-6742" r="-337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B0D1F4-F849-E54B-A823-449CB8221B09}"/>
                  </a:ext>
                </a:extLst>
              </p:cNvPr>
              <p:cNvSpPr txBox="1"/>
              <p:nvPr/>
            </p:nvSpPr>
            <p:spPr>
              <a:xfrm>
                <a:off x="4531417" y="5236517"/>
                <a:ext cx="29552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the size of the testing set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B0D1F4-F849-E54B-A823-449CB8221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417" y="5236517"/>
                <a:ext cx="2955233" cy="369332"/>
              </a:xfrm>
              <a:prstGeom prst="rect">
                <a:avLst/>
              </a:prstGeom>
              <a:blipFill>
                <a:blip r:embed="rId7"/>
                <a:stretch>
                  <a:fillRect t="-3333" r="-42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38258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6104"/>
            <a:ext cx="7886700" cy="876652"/>
          </a:xfrm>
        </p:spPr>
        <p:txBody>
          <a:bodyPr>
            <a:normAutofit/>
          </a:bodyPr>
          <a:lstStyle/>
          <a:p>
            <a:r>
              <a:rPr lang="en-US" sz="3200" dirty="0"/>
              <a:t>Flow prediction result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2C624-0C90-7044-AA65-2FE82275B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4272"/>
            <a:ext cx="9144000" cy="29094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5C4E5D-DAB0-CF4C-B763-03E2E5B87D12}"/>
              </a:ext>
            </a:extLst>
          </p:cNvPr>
          <p:cNvSpPr txBox="1"/>
          <p:nvPr/>
        </p:nvSpPr>
        <p:spPr>
          <a:xfrm>
            <a:off x="2703443" y="1616765"/>
            <a:ext cx="426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TRAFFIC PREDICTION OF A RANDOM FLOW</a:t>
            </a:r>
          </a:p>
        </p:txBody>
      </p:sp>
    </p:spTree>
    <p:extLst>
      <p:ext uri="{BB962C8B-B14F-4D97-AF65-F5344CB8AC3E}">
        <p14:creationId xmlns:p14="http://schemas.microsoft.com/office/powerpoint/2010/main" val="2687453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6104"/>
            <a:ext cx="7886700" cy="876652"/>
          </a:xfrm>
        </p:spPr>
        <p:txBody>
          <a:bodyPr>
            <a:normAutofit/>
          </a:bodyPr>
          <a:lstStyle/>
          <a:p>
            <a:r>
              <a:rPr lang="en-US" sz="3200" dirty="0"/>
              <a:t>Performance comparison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AB3FD3-23CD-9346-A502-13D3B40CA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1162756"/>
            <a:ext cx="3600001" cy="25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55D4FC-9E56-C64E-8E13-9504A5C20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350" y="1239553"/>
            <a:ext cx="3600000" cy="25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08C2DC-9AEA-9146-9D5C-EFF439ECA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00" y="3836351"/>
            <a:ext cx="3600000" cy="252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08ED2AF-C9DC-C34A-93AA-9A07D0703087}"/>
              </a:ext>
            </a:extLst>
          </p:cNvPr>
          <p:cNvCxnSpPr/>
          <p:nvPr/>
        </p:nvCxnSpPr>
        <p:spPr>
          <a:xfrm>
            <a:off x="4009529" y="2527053"/>
            <a:ext cx="79513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CE1DE5-C6F9-F24F-A8D8-7760199F969A}"/>
              </a:ext>
            </a:extLst>
          </p:cNvPr>
          <p:cNvCxnSpPr>
            <a:cxnSpLocks/>
          </p:cNvCxnSpPr>
          <p:nvPr/>
        </p:nvCxnSpPr>
        <p:spPr>
          <a:xfrm>
            <a:off x="3110026" y="1875056"/>
            <a:ext cx="169463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4A4CE2-9032-074E-9C89-06D7C41E59AF}"/>
              </a:ext>
            </a:extLst>
          </p:cNvPr>
          <p:cNvCxnSpPr/>
          <p:nvPr/>
        </p:nvCxnSpPr>
        <p:spPr>
          <a:xfrm>
            <a:off x="4730129" y="1945678"/>
            <a:ext cx="0" cy="553875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624F917-EAC5-784A-93FE-86AA23597095}"/>
              </a:ext>
            </a:extLst>
          </p:cNvPr>
          <p:cNvSpPr txBox="1"/>
          <p:nvPr/>
        </p:nvSpPr>
        <p:spPr>
          <a:xfrm>
            <a:off x="4192802" y="2073439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48.3%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30F4EA5-5068-304E-A1BA-BCE83F68FE86}"/>
              </a:ext>
            </a:extLst>
          </p:cNvPr>
          <p:cNvCxnSpPr>
            <a:cxnSpLocks/>
          </p:cNvCxnSpPr>
          <p:nvPr/>
        </p:nvCxnSpPr>
        <p:spPr>
          <a:xfrm>
            <a:off x="8228474" y="2419243"/>
            <a:ext cx="53051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CAB43C-8990-5544-8DF6-F150BFD03CC4}"/>
              </a:ext>
            </a:extLst>
          </p:cNvPr>
          <p:cNvCxnSpPr>
            <a:cxnSpLocks/>
          </p:cNvCxnSpPr>
          <p:nvPr/>
        </p:nvCxnSpPr>
        <p:spPr>
          <a:xfrm>
            <a:off x="7356471" y="2007879"/>
            <a:ext cx="140251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B3E147-82E4-764A-8AD4-DAC69A04779C}"/>
              </a:ext>
            </a:extLst>
          </p:cNvPr>
          <p:cNvCxnSpPr>
            <a:cxnSpLocks/>
          </p:cNvCxnSpPr>
          <p:nvPr/>
        </p:nvCxnSpPr>
        <p:spPr>
          <a:xfrm>
            <a:off x="8758989" y="2039740"/>
            <a:ext cx="0" cy="295309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7AACDA5-6CFB-594E-A083-B19BED878F08}"/>
              </a:ext>
            </a:extLst>
          </p:cNvPr>
          <p:cNvSpPr txBox="1"/>
          <p:nvPr/>
        </p:nvSpPr>
        <p:spPr>
          <a:xfrm>
            <a:off x="8231931" y="2111838"/>
            <a:ext cx="60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32.7%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D03127-8B63-5D4E-A16C-9A95525A79CF}"/>
              </a:ext>
            </a:extLst>
          </p:cNvPr>
          <p:cNvCxnSpPr>
            <a:cxnSpLocks/>
          </p:cNvCxnSpPr>
          <p:nvPr/>
        </p:nvCxnSpPr>
        <p:spPr>
          <a:xfrm>
            <a:off x="6110763" y="5417971"/>
            <a:ext cx="90192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C818949-7987-2A4D-B21C-8B3C14678F1C}"/>
              </a:ext>
            </a:extLst>
          </p:cNvPr>
          <p:cNvCxnSpPr>
            <a:cxnSpLocks/>
          </p:cNvCxnSpPr>
          <p:nvPr/>
        </p:nvCxnSpPr>
        <p:spPr>
          <a:xfrm>
            <a:off x="5238760" y="4573470"/>
            <a:ext cx="182893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840CA03-E7C7-6E42-83D3-3C6C55C6FDEC}"/>
              </a:ext>
            </a:extLst>
          </p:cNvPr>
          <p:cNvSpPr txBox="1"/>
          <p:nvPr/>
        </p:nvSpPr>
        <p:spPr>
          <a:xfrm>
            <a:off x="6293063" y="4852351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62.9%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0E86CB-296C-8E4D-A150-ABABBF10AEF1}"/>
              </a:ext>
            </a:extLst>
          </p:cNvPr>
          <p:cNvCxnSpPr>
            <a:cxnSpLocks/>
          </p:cNvCxnSpPr>
          <p:nvPr/>
        </p:nvCxnSpPr>
        <p:spPr>
          <a:xfrm>
            <a:off x="7012692" y="4573470"/>
            <a:ext cx="0" cy="844501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423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6652"/>
          </a:xfrm>
        </p:spPr>
        <p:txBody>
          <a:bodyPr>
            <a:normAutofit/>
          </a:bodyPr>
          <a:lstStyle/>
          <a:p>
            <a:r>
              <a:rPr lang="en-US" sz="2800" dirty="0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B1F452D-138C-DC4C-BBD2-757CB44106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8456713"/>
              </p:ext>
            </p:extLst>
          </p:nvPr>
        </p:nvGraphicFramePr>
        <p:xfrm>
          <a:off x="1524000" y="1396999"/>
          <a:ext cx="6096000" cy="4529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877D8-B058-0D49-8CBB-BB13EE360630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B101140-23CB-6C4C-8C7E-A3121E43CCEE}"/>
              </a:ext>
            </a:extLst>
          </p:cNvPr>
          <p:cNvSpPr txBox="1"/>
          <p:nvPr/>
        </p:nvSpPr>
        <p:spPr>
          <a:xfrm>
            <a:off x="2204778" y="2590802"/>
            <a:ext cx="1468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QoS provisioning</a:t>
            </a:r>
          </a:p>
        </p:txBody>
      </p:sp>
    </p:spTree>
    <p:extLst>
      <p:ext uri="{BB962C8B-B14F-4D97-AF65-F5344CB8AC3E}">
        <p14:creationId xmlns:p14="http://schemas.microsoft.com/office/powerpoint/2010/main" val="570760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6104"/>
            <a:ext cx="7886700" cy="876652"/>
          </a:xfrm>
        </p:spPr>
        <p:txBody>
          <a:bodyPr>
            <a:normAutofit/>
          </a:bodyPr>
          <a:lstStyle/>
          <a:p>
            <a:r>
              <a:rPr lang="en-US" sz="3200" dirty="0"/>
              <a:t>Consecutive loss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50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81D9B7-7F16-814B-B48B-BD419A5E81CB}"/>
              </a:ext>
            </a:extLst>
          </p:cNvPr>
          <p:cNvSpPr txBox="1"/>
          <p:nvPr/>
        </p:nvSpPr>
        <p:spPr>
          <a:xfrm>
            <a:off x="628650" y="1105958"/>
            <a:ext cx="6412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of 4 hours (from 10a.m every day) are </a:t>
            </a:r>
            <a:r>
              <a:rPr lang="en-US" b="1" dirty="0"/>
              <a:t>all loss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9A4212-5DBD-434B-A444-9B4B2322C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9" y="1681655"/>
            <a:ext cx="3600000" cy="25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BC0901-04BC-754D-81E5-9BE8FFBE1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082" y="1675033"/>
            <a:ext cx="3600000" cy="25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D8E41B-14EA-1A4D-AE3C-1689942D0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00" y="4201655"/>
            <a:ext cx="360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878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6104"/>
            <a:ext cx="7886700" cy="876652"/>
          </a:xfrm>
        </p:spPr>
        <p:txBody>
          <a:bodyPr>
            <a:normAutofit/>
          </a:bodyPr>
          <a:lstStyle/>
          <a:p>
            <a:r>
              <a:rPr lang="en-US" sz="3200" dirty="0" err="1"/>
              <a:t>BiRNN</a:t>
            </a:r>
            <a:r>
              <a:rPr lang="en-US" sz="3200" dirty="0"/>
              <a:t> configuration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64B72-B0E7-5D48-9A47-4BDD569EC947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51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419B22-DE12-D447-92CF-C95273724E57}"/>
              </a:ext>
            </a:extLst>
          </p:cNvPr>
          <p:cNvSpPr txBox="1"/>
          <p:nvPr/>
        </p:nvSpPr>
        <p:spPr>
          <a:xfrm>
            <a:off x="756356" y="1715911"/>
            <a:ext cx="3182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hidden units: 300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layer: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epoch: 124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111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6652"/>
          </a:xfrm>
        </p:spPr>
        <p:txBody>
          <a:bodyPr>
            <a:normAutofit/>
          </a:bodyPr>
          <a:lstStyle/>
          <a:p>
            <a:r>
              <a:rPr lang="en-US" sz="3200" dirty="0"/>
              <a:t>Network Tomography in SDN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EBF60-DF84-F541-AE4C-6E766BD685AE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52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1D3625-2129-0D48-8B20-F4284D935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61" y="1975556"/>
            <a:ext cx="3161967" cy="19363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4A2F11-A08C-CB4A-AA47-56C492E3F3FD}"/>
                  </a:ext>
                </a:extLst>
              </p:cNvPr>
              <p:cNvSpPr txBox="1"/>
              <p:nvPr/>
            </p:nvSpPr>
            <p:spPr>
              <a:xfrm>
                <a:off x="5431355" y="2198379"/>
                <a:ext cx="1198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64A2F11-A08C-CB4A-AA47-56C492E3F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355" y="2198379"/>
                <a:ext cx="1198918" cy="461665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9C49E0-B2FF-F349-B8DF-2832DD8B62AC}"/>
              </a:ext>
            </a:extLst>
          </p:cNvPr>
          <p:cNvCxnSpPr/>
          <p:nvPr/>
        </p:nvCxnSpPr>
        <p:spPr>
          <a:xfrm flipH="1">
            <a:off x="767644" y="3307644"/>
            <a:ext cx="889706" cy="121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890CB0-6C35-984E-8ED1-488CE90E95E8}"/>
              </a:ext>
            </a:extLst>
          </p:cNvPr>
          <p:cNvSpPr txBox="1"/>
          <p:nvPr/>
        </p:nvSpPr>
        <p:spPr>
          <a:xfrm>
            <a:off x="192422" y="4537306"/>
            <a:ext cx="2628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Aggregated Flow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0D58E8-36A2-8F4F-8476-C2057403EEC1}"/>
                  </a:ext>
                </a:extLst>
              </p:cNvPr>
              <p:cNvSpPr txBox="1"/>
              <p:nvPr/>
            </p:nvSpPr>
            <p:spPr>
              <a:xfrm>
                <a:off x="4844442" y="2755333"/>
                <a:ext cx="989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0D58E8-36A2-8F4F-8476-C2057403E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442" y="2755333"/>
                <a:ext cx="989117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308D85-CC49-4749-8CEA-2C94663860D1}"/>
                  </a:ext>
                </a:extLst>
              </p:cNvPr>
              <p:cNvSpPr txBox="1"/>
              <p:nvPr/>
            </p:nvSpPr>
            <p:spPr>
              <a:xfrm>
                <a:off x="5881479" y="2782707"/>
                <a:ext cx="9979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D308D85-CC49-4749-8CEA-2C9466386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479" y="2782707"/>
                <a:ext cx="99790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4BB5B0-08A9-F344-A31D-0DD3D3BF9C9A}"/>
                  </a:ext>
                </a:extLst>
              </p:cNvPr>
              <p:cNvSpPr txBox="1"/>
              <p:nvPr/>
            </p:nvSpPr>
            <p:spPr>
              <a:xfrm>
                <a:off x="6630273" y="2782707"/>
                <a:ext cx="9282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4BB5B0-08A9-F344-A31D-0DD3D3BF9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273" y="2782707"/>
                <a:ext cx="928203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4D8655-A904-6947-A20F-9C017234A7C8}"/>
                  </a:ext>
                </a:extLst>
              </p:cNvPr>
              <p:cNvSpPr txBox="1"/>
              <p:nvPr/>
            </p:nvSpPr>
            <p:spPr>
              <a:xfrm>
                <a:off x="5474476" y="3564644"/>
                <a:ext cx="9834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4D8655-A904-6947-A20F-9C017234A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476" y="3564644"/>
                <a:ext cx="98347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B684025-D22C-044C-A88F-41CF2DAE9E33}"/>
              </a:ext>
            </a:extLst>
          </p:cNvPr>
          <p:cNvSpPr txBox="1"/>
          <p:nvPr/>
        </p:nvSpPr>
        <p:spPr>
          <a:xfrm>
            <a:off x="1363397" y="5383819"/>
            <a:ext cx="6417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large-scale network, real-time monitoring of traffic is intractable</a:t>
            </a:r>
          </a:p>
        </p:txBody>
      </p:sp>
    </p:spTree>
    <p:extLst>
      <p:ext uri="{BB962C8B-B14F-4D97-AF65-F5344CB8AC3E}">
        <p14:creationId xmlns:p14="http://schemas.microsoft.com/office/powerpoint/2010/main" val="17944379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6104"/>
            <a:ext cx="7886700" cy="876652"/>
          </a:xfrm>
        </p:spPr>
        <p:txBody>
          <a:bodyPr>
            <a:normAutofit/>
          </a:bodyPr>
          <a:lstStyle/>
          <a:p>
            <a:r>
              <a:rPr lang="en-US" sz="3200" dirty="0"/>
              <a:t>Many-to-one RNN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733A6-DA15-184E-B5EA-2AB5BF27753D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AB8EC3-32FC-0B4D-9C5E-75D03CBA3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33688"/>
            <a:ext cx="3920772" cy="29405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033402-3212-B84A-BCAD-B3D73B15F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435" y="1460499"/>
            <a:ext cx="3885024" cy="29137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8FE74A-1501-A644-B7DC-A3F7EA5BBDA9}"/>
              </a:ext>
            </a:extLst>
          </p:cNvPr>
          <p:cNvSpPr txBox="1"/>
          <p:nvPr/>
        </p:nvSpPr>
        <p:spPr>
          <a:xfrm>
            <a:off x="1657350" y="4368200"/>
            <a:ext cx="2103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Prediction with corrected input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BB15F2-82F7-E54A-9969-324BF91AA7FF}"/>
              </a:ext>
            </a:extLst>
          </p:cNvPr>
          <p:cNvSpPr txBox="1"/>
          <p:nvPr/>
        </p:nvSpPr>
        <p:spPr>
          <a:xfrm>
            <a:off x="5359511" y="4368199"/>
            <a:ext cx="2663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Prediction with sampling traffics at 20%</a:t>
            </a:r>
          </a:p>
        </p:txBody>
      </p:sp>
    </p:spTree>
    <p:extLst>
      <p:ext uri="{BB962C8B-B14F-4D97-AF65-F5344CB8AC3E}">
        <p14:creationId xmlns:p14="http://schemas.microsoft.com/office/powerpoint/2010/main" val="42475119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6652"/>
          </a:xfrm>
        </p:spPr>
        <p:txBody>
          <a:bodyPr>
            <a:normAutofit/>
          </a:bodyPr>
          <a:lstStyle/>
          <a:p>
            <a:r>
              <a:rPr lang="en-US" sz="3200" dirty="0"/>
              <a:t>Matrix completion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3C63F-7CB4-4E4E-A089-EA139A935880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54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4D793C-E3B6-5540-AE3C-AC9DA2C62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003" y="1672160"/>
            <a:ext cx="4959993" cy="29046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84D298-7D9D-304F-B31D-D34A6CB53147}"/>
              </a:ext>
            </a:extLst>
          </p:cNvPr>
          <p:cNvSpPr txBox="1"/>
          <p:nvPr/>
        </p:nvSpPr>
        <p:spPr>
          <a:xfrm>
            <a:off x="3456151" y="4576858"/>
            <a:ext cx="2807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Matrix recovery (INFOCOM2015) [4]</a:t>
            </a:r>
          </a:p>
        </p:txBody>
      </p:sp>
    </p:spTree>
    <p:extLst>
      <p:ext uri="{BB962C8B-B14F-4D97-AF65-F5344CB8AC3E}">
        <p14:creationId xmlns:p14="http://schemas.microsoft.com/office/powerpoint/2010/main" val="14086695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6104"/>
            <a:ext cx="7886700" cy="876652"/>
          </a:xfrm>
        </p:spPr>
        <p:txBody>
          <a:bodyPr>
            <a:normAutofit/>
          </a:bodyPr>
          <a:lstStyle/>
          <a:p>
            <a:r>
              <a:rPr lang="en-US" sz="3600" dirty="0"/>
              <a:t>The </a:t>
            </a:r>
            <a:r>
              <a:rPr lang="en-US" sz="3200" dirty="0"/>
              <a:t>spatial-temporal</a:t>
            </a:r>
            <a:r>
              <a:rPr lang="en-US" sz="3600" dirty="0"/>
              <a:t> feature of traffic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D9310-0444-4A4C-88AE-2CB85CBEF716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0FC3A0-070B-3840-AED0-3A53A0893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321" y="1349149"/>
            <a:ext cx="5744503" cy="2805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F3BF80-680D-C94C-A129-0748727BA9CE}"/>
                  </a:ext>
                </a:extLst>
              </p:cNvPr>
              <p:cNvSpPr txBox="1"/>
              <p:nvPr/>
            </p:nvSpPr>
            <p:spPr>
              <a:xfrm>
                <a:off x="1861258" y="4827130"/>
                <a:ext cx="542148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𝑑𝑎𝑦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+288)</m:t>
                              </m:r>
                            </m:e>
                          </m:d>
                        </m:num>
                        <m:den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−288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 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+288)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F3BF80-680D-C94C-A129-0748727BA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258" y="4827130"/>
                <a:ext cx="5421484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9057A0F-A3BC-C14F-86E5-B1DADD0D0CB0}"/>
              </a:ext>
            </a:extLst>
          </p:cNvPr>
          <p:cNvSpPr txBox="1"/>
          <p:nvPr/>
        </p:nvSpPr>
        <p:spPr>
          <a:xfrm>
            <a:off x="3241999" y="4202204"/>
            <a:ext cx="2727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Empirical study with real traffic data. [6] </a:t>
            </a:r>
          </a:p>
        </p:txBody>
      </p:sp>
    </p:spTree>
    <p:extLst>
      <p:ext uri="{BB962C8B-B14F-4D97-AF65-F5344CB8AC3E}">
        <p14:creationId xmlns:p14="http://schemas.microsoft.com/office/powerpoint/2010/main" val="8273266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6652"/>
          </a:xfrm>
        </p:spPr>
        <p:txBody>
          <a:bodyPr>
            <a:normAutofit/>
          </a:bodyPr>
          <a:lstStyle/>
          <a:p>
            <a:r>
              <a:rPr lang="en-US" sz="3200" dirty="0"/>
              <a:t>Tensor completion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A39CB-AC4C-664C-A71F-8FEA2385B51D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56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066ED7-5386-B047-B88A-AC3D98B1F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94" y="1648179"/>
            <a:ext cx="3542255" cy="2441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589F45-1DC6-1844-B7D4-B1C91C6AC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378" y="1519054"/>
            <a:ext cx="3996266" cy="25709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6A77AA-037D-1D45-B487-2E715E9B51B2}"/>
              </a:ext>
            </a:extLst>
          </p:cNvPr>
          <p:cNvSpPr txBox="1"/>
          <p:nvPr/>
        </p:nvSpPr>
        <p:spPr>
          <a:xfrm>
            <a:off x="2875835" y="4367272"/>
            <a:ext cx="3237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3-way tensor completion (Infocom2016-2017) [6]</a:t>
            </a:r>
          </a:p>
        </p:txBody>
      </p:sp>
    </p:spTree>
    <p:extLst>
      <p:ext uri="{BB962C8B-B14F-4D97-AF65-F5344CB8AC3E}">
        <p14:creationId xmlns:p14="http://schemas.microsoft.com/office/powerpoint/2010/main" val="40818244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6652"/>
          </a:xfrm>
        </p:spPr>
        <p:txBody>
          <a:bodyPr>
            <a:normAutofit/>
          </a:bodyPr>
          <a:lstStyle/>
          <a:p>
            <a:r>
              <a:rPr lang="en-US" sz="3200" dirty="0"/>
              <a:t>Deep learning Approach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ACC90-23C8-5249-BEA8-B8B29A6864A3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57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F19F1-E920-E44A-9BE5-3053AF4D3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353" y="1241779"/>
            <a:ext cx="3860671" cy="1912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518EC8-C75F-394B-8FEF-F3348424F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436" y="3154522"/>
            <a:ext cx="4671514" cy="2617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F1EC08-2947-EC45-96F0-521FDD74CBA7}"/>
              </a:ext>
            </a:extLst>
          </p:cNvPr>
          <p:cNvSpPr txBox="1"/>
          <p:nvPr/>
        </p:nvSpPr>
        <p:spPr>
          <a:xfrm>
            <a:off x="2288257" y="5787082"/>
            <a:ext cx="3149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Deep RBM architecture for matrix prediction [7]</a:t>
            </a:r>
          </a:p>
        </p:txBody>
      </p:sp>
    </p:spTree>
    <p:extLst>
      <p:ext uri="{BB962C8B-B14F-4D97-AF65-F5344CB8AC3E}">
        <p14:creationId xmlns:p14="http://schemas.microsoft.com/office/powerpoint/2010/main" val="20593483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6104"/>
            <a:ext cx="7886700" cy="876652"/>
          </a:xfrm>
        </p:spPr>
        <p:txBody>
          <a:bodyPr>
            <a:normAutofit/>
          </a:bodyPr>
          <a:lstStyle/>
          <a:p>
            <a:r>
              <a:rPr lang="en-US" dirty="0"/>
              <a:t>SDN and Traffic Matrix estimation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34D5-ED37-194D-8D4F-879099D0D25A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5DDCF0-239D-A444-8FFA-B0C59C1AC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95" y="1162756"/>
            <a:ext cx="2499109" cy="26754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61B0B-9F50-9B48-A13D-A6C395FD5BB0}"/>
                  </a:ext>
                </a:extLst>
              </p:cNvPr>
              <p:cNvSpPr txBox="1"/>
              <p:nvPr/>
            </p:nvSpPr>
            <p:spPr>
              <a:xfrm>
                <a:off x="4053716" y="1162756"/>
                <a:ext cx="2061334" cy="6399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061B0B-9F50-9B48-A13D-A6C395FD5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716" y="1162756"/>
                <a:ext cx="2061334" cy="6399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6AA869-3258-B540-B99F-23BE6E8506B4}"/>
                  </a:ext>
                </a:extLst>
              </p:cNvPr>
              <p:cNvSpPr txBox="1"/>
              <p:nvPr/>
            </p:nvSpPr>
            <p:spPr>
              <a:xfrm>
                <a:off x="4053716" y="1802675"/>
                <a:ext cx="4354205" cy="9684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aggregated measurement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directed per-flow measurement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represents the set of aggregated flow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6AA869-3258-B540-B99F-23BE6E850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716" y="1802675"/>
                <a:ext cx="4354205" cy="968470"/>
              </a:xfrm>
              <a:prstGeom prst="rect">
                <a:avLst/>
              </a:prstGeom>
              <a:blipFill>
                <a:blip r:embed="rId4"/>
                <a:stretch>
                  <a:fillRect l="-581" t="-2597"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203DFBB-74AF-A144-825A-FDCC7ADB1B05}"/>
                  </a:ext>
                </a:extLst>
              </p:cNvPr>
              <p:cNvSpPr txBox="1"/>
              <p:nvPr/>
            </p:nvSpPr>
            <p:spPr>
              <a:xfrm>
                <a:off x="3526200" y="2771145"/>
                <a:ext cx="5177699" cy="1637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  <m:eqArr>
                                    <m:eqArr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  <m:eqArr>
                                    <m:eqArr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  <m:eqArr>
                                    <m:eqArr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  <m:eqArr>
                                    <m:eqArr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  <m:eqArr>
                                    <m:eqArr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</m:e>
                              </m:d>
                            </m: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  <m:eqArr>
                                    <m:eqArr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  <m:eqArr>
                                    <m:eqArr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  <m:eqArr>
                                    <m:eqArr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  <m:eqArr>
                                    <m:eqArr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eqArr>
                                  <m:eqArr>
                                    <m:eqArr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203DFBB-74AF-A144-825A-FDCC7ADB1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200" y="2771145"/>
                <a:ext cx="5177699" cy="16378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6E51747-97C1-5041-9D6D-03C965FB0F3D}"/>
              </a:ext>
            </a:extLst>
          </p:cNvPr>
          <p:cNvSpPr txBox="1"/>
          <p:nvPr/>
        </p:nvSpPr>
        <p:spPr>
          <a:xfrm>
            <a:off x="541504" y="4472498"/>
            <a:ext cx="8162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Compressed Sensing for optimal design the flow aggregated matrix (matrix A) to get higher accuracy</a:t>
            </a:r>
          </a:p>
        </p:txBody>
      </p:sp>
    </p:spTree>
    <p:extLst>
      <p:ext uri="{BB962C8B-B14F-4D97-AF65-F5344CB8AC3E}">
        <p14:creationId xmlns:p14="http://schemas.microsoft.com/office/powerpoint/2010/main" val="24285852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6104"/>
            <a:ext cx="7886700" cy="876652"/>
          </a:xfrm>
        </p:spPr>
        <p:txBody>
          <a:bodyPr>
            <a:normAutofit/>
          </a:bodyPr>
          <a:lstStyle/>
          <a:p>
            <a:r>
              <a:rPr lang="en-US" dirty="0"/>
              <a:t>SDN and Traffic Matrix estimation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4FE09-9361-9A4D-ACAD-C7405B2AB0B2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59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16C7D9-9830-8D4E-BB85-8637122A5D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07"/>
          <a:stretch/>
        </p:blipFill>
        <p:spPr>
          <a:xfrm>
            <a:off x="303160" y="2122312"/>
            <a:ext cx="4311183" cy="22803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20DFCE-A02E-B845-BAB2-6FDCF32BAE46}"/>
              </a:ext>
            </a:extLst>
          </p:cNvPr>
          <p:cNvSpPr txBox="1"/>
          <p:nvPr/>
        </p:nvSpPr>
        <p:spPr>
          <a:xfrm>
            <a:off x="5034844" y="1625600"/>
            <a:ext cx="37408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 depend on how traffic are routed in the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higher number of per-flow measurements, the higher accuracy.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3DB4CD-898E-B441-A349-CE4BC166714C}"/>
                  </a:ext>
                </a:extLst>
              </p:cNvPr>
              <p:cNvSpPr txBox="1"/>
              <p:nvPr/>
            </p:nvSpPr>
            <p:spPr>
              <a:xfrm>
                <a:off x="673100" y="4864100"/>
                <a:ext cx="389305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number of per-flow measurements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total number of flow entries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total number of flows in the network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3DB4CD-898E-B441-A349-CE4BC1667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" y="4864100"/>
                <a:ext cx="3893053" cy="923330"/>
              </a:xfrm>
              <a:prstGeom prst="rect">
                <a:avLst/>
              </a:prstGeom>
              <a:blipFill>
                <a:blip r:embed="rId3"/>
                <a:stretch>
                  <a:fillRect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6576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6652"/>
          </a:xfrm>
        </p:spPr>
        <p:txBody>
          <a:bodyPr>
            <a:normAutofit/>
          </a:bodyPr>
          <a:lstStyle/>
          <a:p>
            <a:r>
              <a:rPr lang="en-US" sz="2800" dirty="0"/>
              <a:t>Related works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877D8-B058-0D49-8CBB-BB13EE360630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45BA6B-EB2F-CC41-A70E-C489DAFFF0B5}"/>
              </a:ext>
            </a:extLst>
          </p:cNvPr>
          <p:cNvCxnSpPr>
            <a:cxnSpLocks/>
          </p:cNvCxnSpPr>
          <p:nvPr/>
        </p:nvCxnSpPr>
        <p:spPr>
          <a:xfrm>
            <a:off x="527188" y="4566290"/>
            <a:ext cx="1586794" cy="0"/>
          </a:xfrm>
          <a:prstGeom prst="straightConnector1">
            <a:avLst/>
          </a:prstGeom>
          <a:ln w="50800">
            <a:solidFill>
              <a:schemeClr val="accent6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B657893-B807-664F-8DBE-4AE4A8449563}"/>
              </a:ext>
            </a:extLst>
          </p:cNvPr>
          <p:cNvSpPr/>
          <p:nvPr/>
        </p:nvSpPr>
        <p:spPr>
          <a:xfrm>
            <a:off x="1181944" y="4459045"/>
            <a:ext cx="203200" cy="21448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25234-33D6-B347-8292-628A74558BFB}"/>
              </a:ext>
            </a:extLst>
          </p:cNvPr>
          <p:cNvSpPr txBox="1"/>
          <p:nvPr/>
        </p:nvSpPr>
        <p:spPr>
          <a:xfrm>
            <a:off x="428397" y="3031839"/>
            <a:ext cx="280618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Network tomography</a:t>
            </a:r>
            <a:r>
              <a:rPr lang="en-US" dirty="0"/>
              <a:t>:</a:t>
            </a:r>
          </a:p>
          <a:p>
            <a:r>
              <a:rPr lang="en-US" dirty="0"/>
              <a:t>Estimating traffic from link data.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3C2597-64C3-3C4B-8C4A-B13B59033C0A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1283544" y="3955169"/>
            <a:ext cx="547946" cy="50387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736A87B-E5AA-5348-A874-A047B894FF3C}"/>
              </a:ext>
            </a:extLst>
          </p:cNvPr>
          <p:cNvSpPr txBox="1"/>
          <p:nvPr/>
        </p:nvSpPr>
        <p:spPr>
          <a:xfrm>
            <a:off x="4117329" y="3031839"/>
            <a:ext cx="2953253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Infocom</a:t>
            </a:r>
          </a:p>
          <a:p>
            <a:r>
              <a:rPr lang="en-US" dirty="0"/>
              <a:t>SDN-based traffic aggregation and measurement paradigm.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304F50-FC8A-4549-9C79-8684CA910F0A}"/>
              </a:ext>
            </a:extLst>
          </p:cNvPr>
          <p:cNvCxnSpPr>
            <a:cxnSpLocks/>
            <a:stCxn id="80" idx="0"/>
            <a:endCxn id="20" idx="2"/>
          </p:cNvCxnSpPr>
          <p:nvPr/>
        </p:nvCxnSpPr>
        <p:spPr>
          <a:xfrm flipV="1">
            <a:off x="5593956" y="3955169"/>
            <a:ext cx="0" cy="50387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6FB9803-DC23-2B49-813C-24036EFADA12}"/>
              </a:ext>
            </a:extLst>
          </p:cNvPr>
          <p:cNvSpPr txBox="1"/>
          <p:nvPr/>
        </p:nvSpPr>
        <p:spPr>
          <a:xfrm>
            <a:off x="957172" y="469537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EDFF7D-B844-1C40-A68B-011BF28E30C1}"/>
              </a:ext>
            </a:extLst>
          </p:cNvPr>
          <p:cNvSpPr txBox="1"/>
          <p:nvPr/>
        </p:nvSpPr>
        <p:spPr>
          <a:xfrm>
            <a:off x="3234583" y="466295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70417E-802B-3F49-AFDA-1E8CE198A6B5}"/>
              </a:ext>
            </a:extLst>
          </p:cNvPr>
          <p:cNvSpPr txBox="1"/>
          <p:nvPr/>
        </p:nvSpPr>
        <p:spPr>
          <a:xfrm>
            <a:off x="5339426" y="469537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B6CE95-5FA1-FC44-B957-74F55D0A735B}"/>
              </a:ext>
            </a:extLst>
          </p:cNvPr>
          <p:cNvSpPr txBox="1"/>
          <p:nvPr/>
        </p:nvSpPr>
        <p:spPr>
          <a:xfrm>
            <a:off x="7811850" y="466295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58D2C9-CEEA-7E4B-A9C9-7AE0710BD2BC}"/>
              </a:ext>
            </a:extLst>
          </p:cNvPr>
          <p:cNvSpPr txBox="1"/>
          <p:nvPr/>
        </p:nvSpPr>
        <p:spPr>
          <a:xfrm>
            <a:off x="2949099" y="5102657"/>
            <a:ext cx="1873065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 err="1"/>
              <a:t>Sigcomm</a:t>
            </a:r>
            <a:r>
              <a:rPr lang="en-US" b="1" u="sng" dirty="0"/>
              <a:t>:</a:t>
            </a:r>
          </a:p>
          <a:p>
            <a:r>
              <a:rPr lang="en-US" dirty="0"/>
              <a:t>Spatial-temporal Compressive sensing approach.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3B148D6-4F2D-A64A-9E10-9B5A024B05AD}"/>
              </a:ext>
            </a:extLst>
          </p:cNvPr>
          <p:cNvCxnSpPr>
            <a:cxnSpLocks/>
            <a:stCxn id="44" idx="4"/>
            <a:endCxn id="33" idx="0"/>
          </p:cNvCxnSpPr>
          <p:nvPr/>
        </p:nvCxnSpPr>
        <p:spPr>
          <a:xfrm flipH="1">
            <a:off x="3885632" y="4674241"/>
            <a:ext cx="1" cy="4284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FBFADAB-F65E-CD42-A8B9-B96DFB0EDA50}"/>
              </a:ext>
            </a:extLst>
          </p:cNvPr>
          <p:cNvSpPr txBox="1"/>
          <p:nvPr/>
        </p:nvSpPr>
        <p:spPr>
          <a:xfrm>
            <a:off x="6623458" y="5102657"/>
            <a:ext cx="1965736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u="sng" dirty="0"/>
              <a:t>Infocom</a:t>
            </a:r>
          </a:p>
          <a:p>
            <a:r>
              <a:rPr lang="en-US" dirty="0"/>
              <a:t>Adaptive sampling for traffic completion.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2E44E75-6179-DD42-B714-A8D59206A303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7606326" y="4384757"/>
            <a:ext cx="0" cy="7179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0FD5B92-22DD-244E-808D-52140355DFC1}"/>
              </a:ext>
            </a:extLst>
          </p:cNvPr>
          <p:cNvCxnSpPr>
            <a:cxnSpLocks/>
          </p:cNvCxnSpPr>
          <p:nvPr/>
        </p:nvCxnSpPr>
        <p:spPr>
          <a:xfrm>
            <a:off x="2113982" y="4566290"/>
            <a:ext cx="816429" cy="0"/>
          </a:xfrm>
          <a:prstGeom prst="straightConnector1">
            <a:avLst/>
          </a:prstGeom>
          <a:ln w="50800">
            <a:solidFill>
              <a:schemeClr val="accent6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EE901D5-87CC-4E4F-9BB8-DD88F839BF82}"/>
              </a:ext>
            </a:extLst>
          </p:cNvPr>
          <p:cNvCxnSpPr>
            <a:cxnSpLocks/>
          </p:cNvCxnSpPr>
          <p:nvPr/>
        </p:nvCxnSpPr>
        <p:spPr>
          <a:xfrm>
            <a:off x="2938475" y="4566290"/>
            <a:ext cx="1391789" cy="0"/>
          </a:xfrm>
          <a:prstGeom prst="straightConnector1">
            <a:avLst/>
          </a:prstGeom>
          <a:ln w="50800">
            <a:solidFill>
              <a:schemeClr val="accent6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AB8A3C2-205E-3046-A719-C16939564CF0}"/>
              </a:ext>
            </a:extLst>
          </p:cNvPr>
          <p:cNvSpPr/>
          <p:nvPr/>
        </p:nvSpPr>
        <p:spPr>
          <a:xfrm>
            <a:off x="3784033" y="4459752"/>
            <a:ext cx="203200" cy="21448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F11545E-DC86-0549-8FB5-B09403BB7DDE}"/>
              </a:ext>
            </a:extLst>
          </p:cNvPr>
          <p:cNvCxnSpPr>
            <a:cxnSpLocks/>
          </p:cNvCxnSpPr>
          <p:nvPr/>
        </p:nvCxnSpPr>
        <p:spPr>
          <a:xfrm>
            <a:off x="4330264" y="4566290"/>
            <a:ext cx="816429" cy="0"/>
          </a:xfrm>
          <a:prstGeom prst="straightConnector1">
            <a:avLst/>
          </a:prstGeom>
          <a:ln w="50800">
            <a:solidFill>
              <a:schemeClr val="accent6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689DA9B-69D1-5244-B6FA-C949B73B86F7}"/>
              </a:ext>
            </a:extLst>
          </p:cNvPr>
          <p:cNvCxnSpPr>
            <a:cxnSpLocks/>
          </p:cNvCxnSpPr>
          <p:nvPr/>
        </p:nvCxnSpPr>
        <p:spPr>
          <a:xfrm>
            <a:off x="4999661" y="4566290"/>
            <a:ext cx="4144339" cy="0"/>
          </a:xfrm>
          <a:prstGeom prst="straightConnector1">
            <a:avLst/>
          </a:prstGeom>
          <a:ln w="50800">
            <a:solidFill>
              <a:schemeClr val="accent6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8D498512-3EA1-EA49-AB34-5D05D1F33C2A}"/>
              </a:ext>
            </a:extLst>
          </p:cNvPr>
          <p:cNvSpPr/>
          <p:nvPr/>
        </p:nvSpPr>
        <p:spPr>
          <a:xfrm>
            <a:off x="5492356" y="4459044"/>
            <a:ext cx="203200" cy="21448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70315D7-349D-164D-8204-277DE0A9BAE0}"/>
              </a:ext>
            </a:extLst>
          </p:cNvPr>
          <p:cNvSpPr/>
          <p:nvPr/>
        </p:nvSpPr>
        <p:spPr>
          <a:xfrm>
            <a:off x="7515237" y="4463853"/>
            <a:ext cx="203200" cy="21448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6" name="Table 95">
            <a:extLst>
              <a:ext uri="{FF2B5EF4-FFF2-40B4-BE49-F238E27FC236}">
                <a16:creationId xmlns:a16="http://schemas.microsoft.com/office/drawing/2014/main" id="{3F4C1D5F-9282-904A-A434-D38B13025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447506"/>
              </p:ext>
            </p:extLst>
          </p:nvPr>
        </p:nvGraphicFramePr>
        <p:xfrm>
          <a:off x="3987233" y="256861"/>
          <a:ext cx="4715334" cy="18641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684">
                  <a:extLst>
                    <a:ext uri="{9D8B030D-6E8A-4147-A177-3AD203B41FA5}">
                      <a16:colId xmlns:a16="http://schemas.microsoft.com/office/drawing/2014/main" val="586521663"/>
                    </a:ext>
                  </a:extLst>
                </a:gridCol>
                <a:gridCol w="4214650">
                  <a:extLst>
                    <a:ext uri="{9D8B030D-6E8A-4147-A177-3AD203B41FA5}">
                      <a16:colId xmlns:a16="http://schemas.microsoft.com/office/drawing/2014/main" val="375047769"/>
                    </a:ext>
                  </a:extLst>
                </a:gridCol>
              </a:tblGrid>
              <a:tr h="5839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Network tomography based approach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210084"/>
                  </a:ext>
                </a:extLst>
              </a:tr>
              <a:tr h="5009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Traffic interpolation using Compressive Sensing and Matrix Completion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446725"/>
                  </a:ext>
                </a:extLst>
              </a:tr>
              <a:tr h="4089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Traffic prediction using Deep Learning approach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126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0188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6104"/>
            <a:ext cx="7886700" cy="876652"/>
          </a:xfrm>
        </p:spPr>
        <p:txBody>
          <a:bodyPr>
            <a:normAutofit/>
          </a:bodyPr>
          <a:lstStyle/>
          <a:p>
            <a:r>
              <a:rPr lang="en-US" sz="3200" dirty="0"/>
              <a:t>RNN and Traffic Matrix inference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159C-4C5A-284D-9347-A1851D329DCD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60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AD2A07-359F-FA44-8C46-342A974F3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891" y="1162756"/>
            <a:ext cx="5373513" cy="3567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22FC04-6C0B-344C-B6BE-2F95B8E57C53}"/>
              </a:ext>
            </a:extLst>
          </p:cNvPr>
          <p:cNvSpPr txBox="1"/>
          <p:nvPr/>
        </p:nvSpPr>
        <p:spPr>
          <a:xfrm>
            <a:off x="3763064" y="4591546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Unroll RNN model</a:t>
            </a:r>
          </a:p>
        </p:txBody>
      </p:sp>
    </p:spTree>
    <p:extLst>
      <p:ext uri="{BB962C8B-B14F-4D97-AF65-F5344CB8AC3E}">
        <p14:creationId xmlns:p14="http://schemas.microsoft.com/office/powerpoint/2010/main" val="28016518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6104"/>
            <a:ext cx="7886700" cy="876652"/>
          </a:xfrm>
        </p:spPr>
        <p:txBody>
          <a:bodyPr>
            <a:normAutofit/>
          </a:bodyPr>
          <a:lstStyle/>
          <a:p>
            <a:r>
              <a:rPr lang="en-US" sz="3200" dirty="0"/>
              <a:t>Many-to-one RNN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F2B84-A273-4640-8ABB-F53D42732C2C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61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2606FF-6709-4045-9613-301ADFBE9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24" y="3894537"/>
            <a:ext cx="3923133" cy="18557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399F85-E860-984F-85D9-19C0F0854F1F}"/>
              </a:ext>
            </a:extLst>
          </p:cNvPr>
          <p:cNvSpPr/>
          <p:nvPr/>
        </p:nvSpPr>
        <p:spPr>
          <a:xfrm>
            <a:off x="2056695" y="1865239"/>
            <a:ext cx="1152878" cy="7111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LSTM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ACB4AF-5871-0844-B86E-289595516F6B}"/>
              </a:ext>
            </a:extLst>
          </p:cNvPr>
          <p:cNvSpPr/>
          <p:nvPr/>
        </p:nvSpPr>
        <p:spPr>
          <a:xfrm>
            <a:off x="4128206" y="1865239"/>
            <a:ext cx="1152878" cy="7111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LSTM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69E280-BFFD-9441-A8AE-3EB97CF6D6F7}"/>
              </a:ext>
            </a:extLst>
          </p:cNvPr>
          <p:cNvSpPr/>
          <p:nvPr/>
        </p:nvSpPr>
        <p:spPr>
          <a:xfrm>
            <a:off x="6638573" y="1865238"/>
            <a:ext cx="1152878" cy="7111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LSTM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EBAD07-A06E-D146-AB09-88C4604F533A}"/>
              </a:ext>
            </a:extLst>
          </p:cNvPr>
          <p:cNvCxnSpPr/>
          <p:nvPr/>
        </p:nvCxnSpPr>
        <p:spPr>
          <a:xfrm flipV="1">
            <a:off x="2633134" y="2700618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1E70BE-4A9B-444D-8CFA-3395FF6CDFFA}"/>
              </a:ext>
            </a:extLst>
          </p:cNvPr>
          <p:cNvCxnSpPr/>
          <p:nvPr/>
        </p:nvCxnSpPr>
        <p:spPr>
          <a:xfrm flipV="1">
            <a:off x="4704645" y="2700618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69ADF7-4609-9749-9668-A8D06074AC2D}"/>
              </a:ext>
            </a:extLst>
          </p:cNvPr>
          <p:cNvCxnSpPr/>
          <p:nvPr/>
        </p:nvCxnSpPr>
        <p:spPr>
          <a:xfrm flipV="1">
            <a:off x="7215012" y="2700618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836C56B-666F-E14C-A060-1CC3245E058D}"/>
                  </a:ext>
                </a:extLst>
              </p:cNvPr>
              <p:cNvSpPr txBox="1"/>
              <p:nvPr/>
            </p:nvSpPr>
            <p:spPr>
              <a:xfrm>
                <a:off x="2420057" y="3255238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836C56B-666F-E14C-A060-1CC3245E0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57" y="3255238"/>
                <a:ext cx="4607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CFC9AAA-171C-FF4F-ABF2-4E38117330E8}"/>
                  </a:ext>
                </a:extLst>
              </p:cNvPr>
              <p:cNvSpPr txBox="1"/>
              <p:nvPr/>
            </p:nvSpPr>
            <p:spPr>
              <a:xfrm>
                <a:off x="4471600" y="3255238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CFC9AAA-171C-FF4F-ABF2-4E3811733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600" y="3255238"/>
                <a:ext cx="4660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217497-C0C7-C243-A646-418AF4A09E1F}"/>
                  </a:ext>
                </a:extLst>
              </p:cNvPr>
              <p:cNvSpPr txBox="1"/>
              <p:nvPr/>
            </p:nvSpPr>
            <p:spPr>
              <a:xfrm>
                <a:off x="6973339" y="3255238"/>
                <a:ext cx="5260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217497-C0C7-C243-A646-418AF4A09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339" y="3255238"/>
                <a:ext cx="5260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E5B5615-0EA9-954A-9CF5-7552A59E0E91}"/>
              </a:ext>
            </a:extLst>
          </p:cNvPr>
          <p:cNvCxnSpPr>
            <a:cxnSpLocks/>
          </p:cNvCxnSpPr>
          <p:nvPr/>
        </p:nvCxnSpPr>
        <p:spPr>
          <a:xfrm>
            <a:off x="3417006" y="2213591"/>
            <a:ext cx="5496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3D8638-23D7-0142-9EC4-07AFE6339CAC}"/>
              </a:ext>
            </a:extLst>
          </p:cNvPr>
          <p:cNvCxnSpPr>
            <a:cxnSpLocks/>
          </p:cNvCxnSpPr>
          <p:nvPr/>
        </p:nvCxnSpPr>
        <p:spPr>
          <a:xfrm>
            <a:off x="1368072" y="2234563"/>
            <a:ext cx="5496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27EA0D-487A-1F4A-B8AF-2AAC31EE36A5}"/>
              </a:ext>
            </a:extLst>
          </p:cNvPr>
          <p:cNvCxnSpPr>
            <a:cxnSpLocks/>
          </p:cNvCxnSpPr>
          <p:nvPr/>
        </p:nvCxnSpPr>
        <p:spPr>
          <a:xfrm>
            <a:off x="5381273" y="2230522"/>
            <a:ext cx="3464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AE18A1D-9FF5-D341-978D-8025AFFE1086}"/>
              </a:ext>
            </a:extLst>
          </p:cNvPr>
          <p:cNvSpPr txBox="1"/>
          <p:nvPr/>
        </p:nvSpPr>
        <p:spPr>
          <a:xfrm>
            <a:off x="5827890" y="201187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AB4D90-2559-6647-9ACC-BDAF6AF088C9}"/>
              </a:ext>
            </a:extLst>
          </p:cNvPr>
          <p:cNvCxnSpPr>
            <a:cxnSpLocks/>
          </p:cNvCxnSpPr>
          <p:nvPr/>
        </p:nvCxnSpPr>
        <p:spPr>
          <a:xfrm>
            <a:off x="6171254" y="2230522"/>
            <a:ext cx="3464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AD25016-5216-3344-8EBC-8E90B497A26A}"/>
              </a:ext>
            </a:extLst>
          </p:cNvPr>
          <p:cNvCxnSpPr>
            <a:cxnSpLocks/>
          </p:cNvCxnSpPr>
          <p:nvPr/>
        </p:nvCxnSpPr>
        <p:spPr>
          <a:xfrm flipV="1">
            <a:off x="7215012" y="1388529"/>
            <a:ext cx="0" cy="346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369BFDE-E3B7-E84F-902F-3F6B96134C0B}"/>
                  </a:ext>
                </a:extLst>
              </p:cNvPr>
              <p:cNvSpPr txBox="1"/>
              <p:nvPr/>
            </p:nvSpPr>
            <p:spPr>
              <a:xfrm>
                <a:off x="6871957" y="939331"/>
                <a:ext cx="730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369BFDE-E3B7-E84F-902F-3F6B96134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957" y="939331"/>
                <a:ext cx="73007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78757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6104"/>
            <a:ext cx="7886700" cy="876652"/>
          </a:xfrm>
        </p:spPr>
        <p:txBody>
          <a:bodyPr>
            <a:normAutofit/>
          </a:bodyPr>
          <a:lstStyle/>
          <a:p>
            <a:r>
              <a:rPr lang="en-US" sz="3200" dirty="0"/>
              <a:t>Autocorrelation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C7151-6FBA-0841-8339-63CECF220836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62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F53209-6498-9644-A3C6-A2BFF258EE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t="9118" r="8021" b="6434"/>
          <a:stretch/>
        </p:blipFill>
        <p:spPr>
          <a:xfrm>
            <a:off x="113731" y="970634"/>
            <a:ext cx="8781913" cy="5524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1DC666-DA83-894A-B1FC-A7D89283E5CB}"/>
                  </a:ext>
                </a:extLst>
              </p:cNvPr>
              <p:cNvSpPr txBox="1"/>
              <p:nvPr/>
            </p:nvSpPr>
            <p:spPr>
              <a:xfrm>
                <a:off x="5029114" y="1675190"/>
                <a:ext cx="3550780" cy="768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1DC666-DA83-894A-B1FC-A7D89283E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14" y="1675190"/>
                <a:ext cx="3550780" cy="768031"/>
              </a:xfrm>
              <a:prstGeom prst="rect">
                <a:avLst/>
              </a:prstGeom>
              <a:blipFill>
                <a:blip r:embed="rId3"/>
                <a:stretch>
                  <a:fillRect t="-50000" b="-8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8919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6104"/>
            <a:ext cx="7886700" cy="876652"/>
          </a:xfrm>
        </p:spPr>
        <p:txBody>
          <a:bodyPr>
            <a:normAutofit/>
          </a:bodyPr>
          <a:lstStyle/>
          <a:p>
            <a:r>
              <a:rPr lang="en-US" sz="3200" dirty="0"/>
              <a:t>Autocorrelation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4D54E-DE83-D142-A6C4-A7E0A6DB234B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63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B6504F-ED71-5843-89B0-EB468D282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" t="7676" r="7393" b="6529"/>
          <a:stretch/>
        </p:blipFill>
        <p:spPr>
          <a:xfrm>
            <a:off x="177094" y="936978"/>
            <a:ext cx="8537928" cy="53190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9182BF-4CF4-BD4C-ADEC-148604035182}"/>
                  </a:ext>
                </a:extLst>
              </p:cNvPr>
              <p:cNvSpPr txBox="1"/>
              <p:nvPr/>
            </p:nvSpPr>
            <p:spPr>
              <a:xfrm>
                <a:off x="4795197" y="1653925"/>
                <a:ext cx="3550780" cy="768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9182BF-4CF4-BD4C-ADEC-148604035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97" y="1653925"/>
                <a:ext cx="3550780" cy="768031"/>
              </a:xfrm>
              <a:prstGeom prst="rect">
                <a:avLst/>
              </a:prstGeom>
              <a:blipFill>
                <a:blip r:embed="rId3"/>
                <a:stretch>
                  <a:fillRect t="-46774" b="-7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5145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6104"/>
            <a:ext cx="7886700" cy="876652"/>
          </a:xfrm>
        </p:spPr>
        <p:txBody>
          <a:bodyPr>
            <a:normAutofit/>
          </a:bodyPr>
          <a:lstStyle/>
          <a:p>
            <a:r>
              <a:rPr lang="en-US" sz="3200" dirty="0"/>
              <a:t>Autocorrelation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1C3A-8E00-A440-92A4-1E6ECD45C5AC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64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6A20BF-983B-D444-81B8-169FED57BA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" t="4235" r="7798" b="3065"/>
          <a:stretch/>
        </p:blipFill>
        <p:spPr>
          <a:xfrm>
            <a:off x="1159281" y="1038638"/>
            <a:ext cx="6825438" cy="544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290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6104"/>
            <a:ext cx="7886700" cy="8766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Consecutive loss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963A4-1EBE-544F-B51C-18DDD734907F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65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E9B957-DE9B-E943-A2EC-32139AF29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82" y="1533525"/>
            <a:ext cx="4183004" cy="3137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60CA42-B129-A24B-B454-8E6462C4C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422" y="1388532"/>
            <a:ext cx="4376327" cy="32822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02C26C-F7D4-6B4C-B58E-13CFDBC79150}"/>
              </a:ext>
            </a:extLst>
          </p:cNvPr>
          <p:cNvSpPr txBox="1"/>
          <p:nvPr/>
        </p:nvSpPr>
        <p:spPr>
          <a:xfrm>
            <a:off x="1354403" y="4667956"/>
            <a:ext cx="2663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Prediction with sampling traffics at 20%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25F2DA-D7F4-5445-B13F-7A3C2BB78110}"/>
              </a:ext>
            </a:extLst>
          </p:cNvPr>
          <p:cNvSpPr txBox="1"/>
          <p:nvPr/>
        </p:nvSpPr>
        <p:spPr>
          <a:xfrm>
            <a:off x="5537407" y="4668378"/>
            <a:ext cx="2663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Prediction with sampling traffics at 30%</a:t>
            </a:r>
          </a:p>
        </p:txBody>
      </p:sp>
    </p:spTree>
    <p:extLst>
      <p:ext uri="{BB962C8B-B14F-4D97-AF65-F5344CB8AC3E}">
        <p14:creationId xmlns:p14="http://schemas.microsoft.com/office/powerpoint/2010/main" val="460169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6104"/>
            <a:ext cx="7886700" cy="876652"/>
          </a:xfrm>
        </p:spPr>
        <p:txBody>
          <a:bodyPr>
            <a:normAutofit/>
          </a:bodyPr>
          <a:lstStyle/>
          <a:p>
            <a:r>
              <a:rPr lang="en-US" sz="3200" dirty="0"/>
              <a:t>Bidirectional</a:t>
            </a:r>
            <a:r>
              <a:rPr lang="en-US" sz="3600" dirty="0"/>
              <a:t> RNN.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56F51-4D9F-7A4C-A980-241AAFDCD2B1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66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FC2283-AAC8-EA4D-A88F-5F86801195DF}"/>
              </a:ext>
            </a:extLst>
          </p:cNvPr>
          <p:cNvSpPr/>
          <p:nvPr/>
        </p:nvSpPr>
        <p:spPr>
          <a:xfrm>
            <a:off x="1156036" y="4131730"/>
            <a:ext cx="541867" cy="56444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7F1931-B554-E045-BE36-CA69CD882A62}"/>
              </a:ext>
            </a:extLst>
          </p:cNvPr>
          <p:cNvSpPr/>
          <p:nvPr/>
        </p:nvSpPr>
        <p:spPr>
          <a:xfrm>
            <a:off x="2877592" y="4131730"/>
            <a:ext cx="541867" cy="56444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1494A8-C70E-604A-9CF2-B97F3E58C766}"/>
              </a:ext>
            </a:extLst>
          </p:cNvPr>
          <p:cNvSpPr/>
          <p:nvPr/>
        </p:nvSpPr>
        <p:spPr>
          <a:xfrm>
            <a:off x="4599148" y="4131729"/>
            <a:ext cx="541867" cy="56444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2D5FC5-24A8-A245-9AD4-5B596E345DF2}"/>
              </a:ext>
            </a:extLst>
          </p:cNvPr>
          <p:cNvSpPr/>
          <p:nvPr/>
        </p:nvSpPr>
        <p:spPr>
          <a:xfrm>
            <a:off x="6329507" y="4157455"/>
            <a:ext cx="541867" cy="56444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1A027AA-2702-7F42-AE30-A372597FABD7}"/>
              </a:ext>
            </a:extLst>
          </p:cNvPr>
          <p:cNvCxnSpPr>
            <a:stCxn id="3" idx="0"/>
            <a:endCxn id="10" idx="0"/>
          </p:cNvCxnSpPr>
          <p:nvPr/>
        </p:nvCxnSpPr>
        <p:spPr>
          <a:xfrm rot="5400000" flipH="1" flipV="1">
            <a:off x="2287748" y="3270952"/>
            <a:ext cx="12700" cy="1721556"/>
          </a:xfrm>
          <a:prstGeom prst="curvedConnector3">
            <a:avLst>
              <a:gd name="adj1" fmla="val 180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F01E5531-6ADF-9B43-9FA2-3B9578AF7D5C}"/>
              </a:ext>
            </a:extLst>
          </p:cNvPr>
          <p:cNvCxnSpPr/>
          <p:nvPr/>
        </p:nvCxnSpPr>
        <p:spPr>
          <a:xfrm rot="5400000" flipH="1" flipV="1">
            <a:off x="4009304" y="3277300"/>
            <a:ext cx="12700" cy="1721556"/>
          </a:xfrm>
          <a:prstGeom prst="curvedConnector3">
            <a:avLst>
              <a:gd name="adj1" fmla="val 180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67C65879-C5EE-1647-8DF1-D214F2E295AF}"/>
              </a:ext>
            </a:extLst>
          </p:cNvPr>
          <p:cNvCxnSpPr/>
          <p:nvPr/>
        </p:nvCxnSpPr>
        <p:spPr>
          <a:xfrm rot="5400000" flipH="1" flipV="1">
            <a:off x="5730860" y="3255076"/>
            <a:ext cx="12700" cy="1721556"/>
          </a:xfrm>
          <a:prstGeom prst="curvedConnector3">
            <a:avLst>
              <a:gd name="adj1" fmla="val 180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814004-8CF3-8744-B458-A69368244E13}"/>
                  </a:ext>
                </a:extLst>
              </p:cNvPr>
              <p:cNvSpPr txBox="1"/>
              <p:nvPr/>
            </p:nvSpPr>
            <p:spPr>
              <a:xfrm>
                <a:off x="1697903" y="5198746"/>
                <a:ext cx="460767" cy="369332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814004-8CF3-8744-B458-A69368244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903" y="5198746"/>
                <a:ext cx="46076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AD450A-859B-1E49-B98E-2D3E3CE589D5}"/>
                  </a:ext>
                </a:extLst>
              </p:cNvPr>
              <p:cNvSpPr txBox="1"/>
              <p:nvPr/>
            </p:nvSpPr>
            <p:spPr>
              <a:xfrm>
                <a:off x="3419459" y="5198746"/>
                <a:ext cx="466090" cy="369332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AD450A-859B-1E49-B98E-2D3E3CE58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459" y="5198746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7FB868-E2BB-824E-B31A-BAA42F29A1EE}"/>
                  </a:ext>
                </a:extLst>
              </p:cNvPr>
              <p:cNvSpPr txBox="1"/>
              <p:nvPr/>
            </p:nvSpPr>
            <p:spPr>
              <a:xfrm>
                <a:off x="6890415" y="5198746"/>
                <a:ext cx="480196" cy="369332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7FB868-E2BB-824E-B31A-BAA42F29A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415" y="5198746"/>
                <a:ext cx="48019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1A9A9D-D1FE-B542-8490-9762372FB71B}"/>
                  </a:ext>
                </a:extLst>
              </p:cNvPr>
              <p:cNvSpPr txBox="1"/>
              <p:nvPr/>
            </p:nvSpPr>
            <p:spPr>
              <a:xfrm>
                <a:off x="5141015" y="5198746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1A9A9D-D1FE-B542-8490-9762372FB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015" y="5198746"/>
                <a:ext cx="4106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B20D177-5919-BB45-92FD-2A9EBC137403}"/>
              </a:ext>
            </a:extLst>
          </p:cNvPr>
          <p:cNvCxnSpPr>
            <a:stCxn id="20" idx="0"/>
          </p:cNvCxnSpPr>
          <p:nvPr/>
        </p:nvCxnSpPr>
        <p:spPr>
          <a:xfrm flipH="1" flipV="1">
            <a:off x="1433322" y="4696174"/>
            <a:ext cx="494965" cy="50257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0CABA82-557D-3948-AB0D-DAB9B4C33774}"/>
              </a:ext>
            </a:extLst>
          </p:cNvPr>
          <p:cNvCxnSpPr/>
          <p:nvPr/>
        </p:nvCxnSpPr>
        <p:spPr>
          <a:xfrm flipH="1" flipV="1">
            <a:off x="3107975" y="4702525"/>
            <a:ext cx="494967" cy="50257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06A1F0-6120-634E-89FE-F46B03D8BF00}"/>
              </a:ext>
            </a:extLst>
          </p:cNvPr>
          <p:cNvCxnSpPr/>
          <p:nvPr/>
        </p:nvCxnSpPr>
        <p:spPr>
          <a:xfrm flipH="1" flipV="1">
            <a:off x="4893531" y="4721900"/>
            <a:ext cx="494967" cy="50257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B27AE5-6980-1644-98A4-9D418AAC3190}"/>
              </a:ext>
            </a:extLst>
          </p:cNvPr>
          <p:cNvCxnSpPr/>
          <p:nvPr/>
        </p:nvCxnSpPr>
        <p:spPr>
          <a:xfrm flipH="1" flipV="1">
            <a:off x="6598529" y="4721900"/>
            <a:ext cx="494967" cy="50257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9043950-B7D8-C04F-99AE-A6D50FE67C4D}"/>
              </a:ext>
            </a:extLst>
          </p:cNvPr>
          <p:cNvSpPr/>
          <p:nvPr/>
        </p:nvSpPr>
        <p:spPr>
          <a:xfrm>
            <a:off x="2019969" y="4144428"/>
            <a:ext cx="541867" cy="56444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EF933A5-9FAB-174A-99C5-9423F43A6632}"/>
              </a:ext>
            </a:extLst>
          </p:cNvPr>
          <p:cNvSpPr/>
          <p:nvPr/>
        </p:nvSpPr>
        <p:spPr>
          <a:xfrm>
            <a:off x="3744720" y="4144428"/>
            <a:ext cx="541867" cy="56444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26E0C96-F2F3-A74C-804F-8D0C8EFC809B}"/>
              </a:ext>
            </a:extLst>
          </p:cNvPr>
          <p:cNvSpPr/>
          <p:nvPr/>
        </p:nvSpPr>
        <p:spPr>
          <a:xfrm>
            <a:off x="5459925" y="4148472"/>
            <a:ext cx="541867" cy="56444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5937D06-1AF3-6543-A3CE-5FCBFF0FBE08}"/>
              </a:ext>
            </a:extLst>
          </p:cNvPr>
          <p:cNvSpPr/>
          <p:nvPr/>
        </p:nvSpPr>
        <p:spPr>
          <a:xfrm>
            <a:off x="7196485" y="4144426"/>
            <a:ext cx="541867" cy="56444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5AD7B1F-744A-0F40-AE05-028ABF0D23DB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1928287" y="4689826"/>
            <a:ext cx="477867" cy="50892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85325F3-AD8B-2445-9F9F-6FBAA1E478D6}"/>
              </a:ext>
            </a:extLst>
          </p:cNvPr>
          <p:cNvCxnSpPr>
            <a:cxnSpLocks/>
          </p:cNvCxnSpPr>
          <p:nvPr/>
        </p:nvCxnSpPr>
        <p:spPr>
          <a:xfrm flipV="1">
            <a:off x="3581514" y="4684994"/>
            <a:ext cx="477867" cy="50892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1114C32-EEDF-C94B-BD49-67160C88D7FD}"/>
              </a:ext>
            </a:extLst>
          </p:cNvPr>
          <p:cNvCxnSpPr>
            <a:cxnSpLocks/>
          </p:cNvCxnSpPr>
          <p:nvPr/>
        </p:nvCxnSpPr>
        <p:spPr>
          <a:xfrm flipV="1">
            <a:off x="5341053" y="4718726"/>
            <a:ext cx="477867" cy="50892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8613F41-1EE5-804B-8598-DC5B9B893540}"/>
              </a:ext>
            </a:extLst>
          </p:cNvPr>
          <p:cNvCxnSpPr>
            <a:cxnSpLocks/>
          </p:cNvCxnSpPr>
          <p:nvPr/>
        </p:nvCxnSpPr>
        <p:spPr>
          <a:xfrm flipV="1">
            <a:off x="7072545" y="4695877"/>
            <a:ext cx="477867" cy="50892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1B1323-9C46-C147-BC6B-30FE998AEC2B}"/>
                  </a:ext>
                </a:extLst>
              </p:cNvPr>
              <p:cNvSpPr txBox="1"/>
              <p:nvPr/>
            </p:nvSpPr>
            <p:spPr>
              <a:xfrm>
                <a:off x="1670600" y="3139645"/>
                <a:ext cx="462434" cy="369332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E1B1323-9C46-C147-BC6B-30FE998AE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600" y="3139645"/>
                <a:ext cx="462434" cy="369332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4700AEC-EC7A-0544-96C3-4AC2A6823738}"/>
                  </a:ext>
                </a:extLst>
              </p:cNvPr>
              <p:cNvSpPr txBox="1"/>
              <p:nvPr/>
            </p:nvSpPr>
            <p:spPr>
              <a:xfrm>
                <a:off x="3392156" y="3139645"/>
                <a:ext cx="467756" cy="369332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4700AEC-EC7A-0544-96C3-4AC2A6823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156" y="3139645"/>
                <a:ext cx="467756" cy="369332"/>
              </a:xfrm>
              <a:prstGeom prst="rect">
                <a:avLst/>
              </a:prstGeom>
              <a:blipFill>
                <a:blip r:embed="rId7"/>
                <a:stretch>
                  <a:fillRect b="-3226"/>
                </a:stretch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28AEF90-FBC4-D749-9A20-D2336D2C7187}"/>
                  </a:ext>
                </a:extLst>
              </p:cNvPr>
              <p:cNvSpPr txBox="1"/>
              <p:nvPr/>
            </p:nvSpPr>
            <p:spPr>
              <a:xfrm>
                <a:off x="6863112" y="3139645"/>
                <a:ext cx="468590" cy="369332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28AEF90-FBC4-D749-9A20-D2336D2C7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112" y="3139645"/>
                <a:ext cx="468590" cy="369332"/>
              </a:xfrm>
              <a:prstGeom prst="rect">
                <a:avLst/>
              </a:prstGeom>
              <a:blipFill>
                <a:blip r:embed="rId8"/>
                <a:stretch>
                  <a:fillRect b="-3226"/>
                </a:stretch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1A73C81-B15D-F641-824F-AEFE53E183E7}"/>
                  </a:ext>
                </a:extLst>
              </p:cNvPr>
              <p:cNvSpPr txBox="1"/>
              <p:nvPr/>
            </p:nvSpPr>
            <p:spPr>
              <a:xfrm>
                <a:off x="5113712" y="3139645"/>
                <a:ext cx="410689" cy="369332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1A73C81-B15D-F641-824F-AEFE53E18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712" y="3139645"/>
                <a:ext cx="4106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B2AB83-B483-CB49-8249-A5FBB92B854D}"/>
              </a:ext>
            </a:extLst>
          </p:cNvPr>
          <p:cNvCxnSpPr>
            <a:cxnSpLocks/>
            <a:stCxn id="3" idx="0"/>
            <a:endCxn id="39" idx="2"/>
          </p:cNvCxnSpPr>
          <p:nvPr/>
        </p:nvCxnSpPr>
        <p:spPr>
          <a:xfrm flipV="1">
            <a:off x="1426970" y="3508977"/>
            <a:ext cx="474847" cy="62275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AD30D43-C054-1F47-A328-51BD5475459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148526" y="3539442"/>
            <a:ext cx="436739" cy="59228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A6943B7-E3A5-F643-944C-C291C11E0599}"/>
              </a:ext>
            </a:extLst>
          </p:cNvPr>
          <p:cNvCxnSpPr>
            <a:cxnSpLocks/>
          </p:cNvCxnSpPr>
          <p:nvPr/>
        </p:nvCxnSpPr>
        <p:spPr>
          <a:xfrm flipV="1">
            <a:off x="4863873" y="3515325"/>
            <a:ext cx="474014" cy="62275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4881A4A-ABDC-BB4B-9331-9ADFCE5151A7}"/>
              </a:ext>
            </a:extLst>
          </p:cNvPr>
          <p:cNvCxnSpPr>
            <a:cxnSpLocks/>
          </p:cNvCxnSpPr>
          <p:nvPr/>
        </p:nvCxnSpPr>
        <p:spPr>
          <a:xfrm flipV="1">
            <a:off x="6580786" y="3524209"/>
            <a:ext cx="474014" cy="62275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5044A87-624C-C34E-9C0F-1CB14938160C}"/>
              </a:ext>
            </a:extLst>
          </p:cNvPr>
          <p:cNvCxnSpPr>
            <a:cxnSpLocks/>
            <a:stCxn id="29" idx="0"/>
            <a:endCxn id="39" idx="2"/>
          </p:cNvCxnSpPr>
          <p:nvPr/>
        </p:nvCxnSpPr>
        <p:spPr>
          <a:xfrm flipH="1" flipV="1">
            <a:off x="1901817" y="3508977"/>
            <a:ext cx="389086" cy="63545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676112B-A269-CE48-882F-23E83F9A97A3}"/>
              </a:ext>
            </a:extLst>
          </p:cNvPr>
          <p:cNvCxnSpPr>
            <a:cxnSpLocks/>
          </p:cNvCxnSpPr>
          <p:nvPr/>
        </p:nvCxnSpPr>
        <p:spPr>
          <a:xfrm flipH="1" flipV="1">
            <a:off x="3630235" y="3537677"/>
            <a:ext cx="389919" cy="63545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81B85E9-EC88-6A42-AA0C-64E3B8F1E692}"/>
              </a:ext>
            </a:extLst>
          </p:cNvPr>
          <p:cNvCxnSpPr>
            <a:cxnSpLocks/>
          </p:cNvCxnSpPr>
          <p:nvPr/>
        </p:nvCxnSpPr>
        <p:spPr>
          <a:xfrm flipH="1" flipV="1">
            <a:off x="5326552" y="3502627"/>
            <a:ext cx="389919" cy="63545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F1CA0EE-0DF3-9A47-AE8C-BB0D7C9E1FC5}"/>
              </a:ext>
            </a:extLst>
          </p:cNvPr>
          <p:cNvCxnSpPr>
            <a:cxnSpLocks/>
          </p:cNvCxnSpPr>
          <p:nvPr/>
        </p:nvCxnSpPr>
        <p:spPr>
          <a:xfrm flipH="1" flipV="1">
            <a:off x="7089613" y="3537676"/>
            <a:ext cx="389919" cy="635451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8D1A1F2-0518-3D48-8B6A-6485A13FC751}"/>
              </a:ext>
            </a:extLst>
          </p:cNvPr>
          <p:cNvCxnSpPr>
            <a:cxnSpLocks/>
          </p:cNvCxnSpPr>
          <p:nvPr/>
        </p:nvCxnSpPr>
        <p:spPr>
          <a:xfrm flipV="1">
            <a:off x="443483" y="4442605"/>
            <a:ext cx="666712" cy="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D4A8EFA-6DAF-4143-8B05-FDB18D639428}"/>
              </a:ext>
            </a:extLst>
          </p:cNvPr>
          <p:cNvCxnSpPr>
            <a:cxnSpLocks/>
          </p:cNvCxnSpPr>
          <p:nvPr/>
        </p:nvCxnSpPr>
        <p:spPr>
          <a:xfrm flipH="1">
            <a:off x="7738352" y="4439677"/>
            <a:ext cx="508090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983FB3B-3DF5-1E4B-8F6F-097339E5E028}"/>
              </a:ext>
            </a:extLst>
          </p:cNvPr>
          <p:cNvSpPr txBox="1"/>
          <p:nvPr/>
        </p:nvSpPr>
        <p:spPr>
          <a:xfrm>
            <a:off x="2256583" y="1558078"/>
            <a:ext cx="4685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said: ‘’Teddy bears are on sale!”</a:t>
            </a:r>
          </a:p>
          <a:p>
            <a:r>
              <a:rPr lang="en-US" dirty="0"/>
              <a:t>He said: “Teddy Roosevelt was great President!”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65CEE26-C72A-4B45-BF2D-8B0DF8FE77B4}"/>
              </a:ext>
            </a:extLst>
          </p:cNvPr>
          <p:cNvCxnSpPr/>
          <p:nvPr/>
        </p:nvCxnSpPr>
        <p:spPr>
          <a:xfrm>
            <a:off x="3830345" y="1476581"/>
            <a:ext cx="0" cy="79954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A6A69461-10C1-294C-9695-D1C7E6827561}"/>
              </a:ext>
            </a:extLst>
          </p:cNvPr>
          <p:cNvCxnSpPr>
            <a:stCxn id="30" idx="2"/>
            <a:endCxn id="29" idx="2"/>
          </p:cNvCxnSpPr>
          <p:nvPr/>
        </p:nvCxnSpPr>
        <p:spPr>
          <a:xfrm rot="5400000">
            <a:off x="3153279" y="3846498"/>
            <a:ext cx="12700" cy="1724751"/>
          </a:xfrm>
          <a:prstGeom prst="curvedConnector3">
            <a:avLst>
              <a:gd name="adj1" fmla="val 1800000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D9F438AA-F78A-364B-A0FC-B98D4A04D0A2}"/>
              </a:ext>
            </a:extLst>
          </p:cNvPr>
          <p:cNvCxnSpPr/>
          <p:nvPr/>
        </p:nvCxnSpPr>
        <p:spPr>
          <a:xfrm rot="5400000">
            <a:off x="4861968" y="3836974"/>
            <a:ext cx="12700" cy="1724751"/>
          </a:xfrm>
          <a:prstGeom prst="curvedConnector3">
            <a:avLst>
              <a:gd name="adj1" fmla="val 1800000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2C55F7C2-0687-A24F-9112-AC677466247E}"/>
              </a:ext>
            </a:extLst>
          </p:cNvPr>
          <p:cNvCxnSpPr/>
          <p:nvPr/>
        </p:nvCxnSpPr>
        <p:spPr>
          <a:xfrm rot="5400000">
            <a:off x="6607236" y="3809766"/>
            <a:ext cx="12700" cy="1724751"/>
          </a:xfrm>
          <a:prstGeom prst="curvedConnector3">
            <a:avLst>
              <a:gd name="adj1" fmla="val 1800000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72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6104"/>
            <a:ext cx="7886700" cy="876652"/>
          </a:xfrm>
        </p:spPr>
        <p:txBody>
          <a:bodyPr>
            <a:normAutofit/>
          </a:bodyPr>
          <a:lstStyle/>
          <a:p>
            <a:r>
              <a:rPr lang="en-US" sz="3200" dirty="0"/>
              <a:t>Bidirectional</a:t>
            </a:r>
            <a:r>
              <a:rPr lang="en-US" sz="3600" dirty="0"/>
              <a:t> RNN.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FE957-139F-BC42-BABA-FEDC7389F49B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67</a:t>
            </a:fld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C0C383CD-A372-4A4A-8A04-EA9CE02B19E8}"/>
              </a:ext>
            </a:extLst>
          </p:cNvPr>
          <p:cNvSpPr/>
          <p:nvPr/>
        </p:nvSpPr>
        <p:spPr>
          <a:xfrm>
            <a:off x="470774" y="4134880"/>
            <a:ext cx="322808" cy="3160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B7546206-B2D7-2442-83B7-9F6CDA75F71A}"/>
              </a:ext>
            </a:extLst>
          </p:cNvPr>
          <p:cNvSpPr/>
          <p:nvPr/>
        </p:nvSpPr>
        <p:spPr>
          <a:xfrm>
            <a:off x="1503707" y="4134880"/>
            <a:ext cx="322808" cy="3160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920FA15F-439F-FB4B-A2A5-A60F12529E49}"/>
              </a:ext>
            </a:extLst>
          </p:cNvPr>
          <p:cNvSpPr/>
          <p:nvPr/>
        </p:nvSpPr>
        <p:spPr>
          <a:xfrm>
            <a:off x="2536640" y="4134880"/>
            <a:ext cx="322808" cy="3160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50BC7F09-E218-5045-B365-26F1AF533979}"/>
              </a:ext>
            </a:extLst>
          </p:cNvPr>
          <p:cNvSpPr/>
          <p:nvPr/>
        </p:nvSpPr>
        <p:spPr>
          <a:xfrm>
            <a:off x="4583994" y="4134880"/>
            <a:ext cx="322808" cy="3160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21E8448F-8219-F344-8B74-D7CC8F48D4E7}"/>
              </a:ext>
            </a:extLst>
          </p:cNvPr>
          <p:cNvSpPr/>
          <p:nvPr/>
        </p:nvSpPr>
        <p:spPr>
          <a:xfrm>
            <a:off x="5611283" y="4134880"/>
            <a:ext cx="322808" cy="3160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C1EFD59A-B901-2D48-A528-491FB714A41D}"/>
              </a:ext>
            </a:extLst>
          </p:cNvPr>
          <p:cNvSpPr/>
          <p:nvPr/>
        </p:nvSpPr>
        <p:spPr>
          <a:xfrm>
            <a:off x="3556705" y="4134880"/>
            <a:ext cx="322808" cy="3160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E3FCC7A9-BB1F-E84C-B6FE-8BC3D917724C}"/>
              </a:ext>
            </a:extLst>
          </p:cNvPr>
          <p:cNvSpPr/>
          <p:nvPr/>
        </p:nvSpPr>
        <p:spPr>
          <a:xfrm>
            <a:off x="6641394" y="4134880"/>
            <a:ext cx="322808" cy="3160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B1E7E848-3085-0145-92DC-104D2F0D5CD2}"/>
              </a:ext>
            </a:extLst>
          </p:cNvPr>
          <p:cNvSpPr/>
          <p:nvPr/>
        </p:nvSpPr>
        <p:spPr>
          <a:xfrm>
            <a:off x="7668683" y="4134880"/>
            <a:ext cx="322808" cy="3160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E0EA0CC-3A8A-AE4D-A6DA-F2E8E1E77B33}"/>
                  </a:ext>
                </a:extLst>
              </p:cNvPr>
              <p:cNvSpPr txBox="1"/>
              <p:nvPr/>
            </p:nvSpPr>
            <p:spPr>
              <a:xfrm>
                <a:off x="793582" y="4800321"/>
                <a:ext cx="290016" cy="27699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 b="1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E0EA0CC-3A8A-AE4D-A6DA-F2E8E1E77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82" y="4800321"/>
                <a:ext cx="290016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1DB45FB4-0FF5-B444-8DF9-3DCC55189FCF}"/>
              </a:ext>
            </a:extLst>
          </p:cNvPr>
          <p:cNvSpPr/>
          <p:nvPr/>
        </p:nvSpPr>
        <p:spPr>
          <a:xfrm>
            <a:off x="994633" y="4151515"/>
            <a:ext cx="322808" cy="3160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3DA39DAC-05D2-954C-AA87-27F10093822B}"/>
              </a:ext>
            </a:extLst>
          </p:cNvPr>
          <p:cNvSpPr/>
          <p:nvPr/>
        </p:nvSpPr>
        <p:spPr>
          <a:xfrm>
            <a:off x="2027566" y="4151515"/>
            <a:ext cx="322808" cy="3160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27B437B-2ABC-4342-BD4C-F368BA4A01FC}"/>
              </a:ext>
            </a:extLst>
          </p:cNvPr>
          <p:cNvSpPr/>
          <p:nvPr/>
        </p:nvSpPr>
        <p:spPr>
          <a:xfrm>
            <a:off x="3060499" y="4151515"/>
            <a:ext cx="322808" cy="3160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5BFF16FF-D1E2-DB46-BE0A-9BDE989C90FC}"/>
              </a:ext>
            </a:extLst>
          </p:cNvPr>
          <p:cNvSpPr/>
          <p:nvPr/>
        </p:nvSpPr>
        <p:spPr>
          <a:xfrm>
            <a:off x="5107853" y="4151515"/>
            <a:ext cx="322808" cy="3160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C4031A50-B23F-364E-B155-BD360117DF8E}"/>
              </a:ext>
            </a:extLst>
          </p:cNvPr>
          <p:cNvSpPr/>
          <p:nvPr/>
        </p:nvSpPr>
        <p:spPr>
          <a:xfrm>
            <a:off x="6135142" y="4151515"/>
            <a:ext cx="322808" cy="3160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5C39C29A-B8EA-FF48-9F6F-E7DBFE7382BD}"/>
              </a:ext>
            </a:extLst>
          </p:cNvPr>
          <p:cNvSpPr/>
          <p:nvPr/>
        </p:nvSpPr>
        <p:spPr>
          <a:xfrm>
            <a:off x="4080564" y="4151515"/>
            <a:ext cx="322808" cy="3160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01FE0ABB-4BA4-6A43-9278-F6285C9B066D}"/>
              </a:ext>
            </a:extLst>
          </p:cNvPr>
          <p:cNvSpPr/>
          <p:nvPr/>
        </p:nvSpPr>
        <p:spPr>
          <a:xfrm>
            <a:off x="7165253" y="4151515"/>
            <a:ext cx="322808" cy="3160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BA3D5737-9C8E-8246-8763-327F38C0FF6F}"/>
              </a:ext>
            </a:extLst>
          </p:cNvPr>
          <p:cNvSpPr/>
          <p:nvPr/>
        </p:nvSpPr>
        <p:spPr>
          <a:xfrm>
            <a:off x="8192542" y="4151515"/>
            <a:ext cx="322808" cy="3160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7911E0B-6F06-9446-B759-EFFC83B54797}"/>
                  </a:ext>
                </a:extLst>
              </p:cNvPr>
              <p:cNvSpPr txBox="1"/>
              <p:nvPr/>
            </p:nvSpPr>
            <p:spPr>
              <a:xfrm>
                <a:off x="1784750" y="4858991"/>
                <a:ext cx="290016" cy="27699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7911E0B-6F06-9446-B759-EFFC83B54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750" y="4858991"/>
                <a:ext cx="290016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54973CDE-7E93-B048-8968-D3DF51E868DA}"/>
                  </a:ext>
                </a:extLst>
              </p:cNvPr>
              <p:cNvSpPr txBox="1"/>
              <p:nvPr/>
            </p:nvSpPr>
            <p:spPr>
              <a:xfrm>
                <a:off x="2803962" y="4822891"/>
                <a:ext cx="290016" cy="27699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54973CDE-7E93-B048-8968-D3DF51E86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962" y="4822891"/>
                <a:ext cx="290016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61BF9CF-CE3C-EA49-8321-BA0109F73022}"/>
                  </a:ext>
                </a:extLst>
              </p:cNvPr>
              <p:cNvSpPr txBox="1"/>
              <p:nvPr/>
            </p:nvSpPr>
            <p:spPr>
              <a:xfrm>
                <a:off x="3764902" y="4800313"/>
                <a:ext cx="290016" cy="27699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61BF9CF-CE3C-EA49-8321-BA0109F73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902" y="4800313"/>
                <a:ext cx="29001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C1964E4-F0E4-6142-8CFE-37B643B631D0}"/>
                  </a:ext>
                </a:extLst>
              </p:cNvPr>
              <p:cNvSpPr txBox="1"/>
              <p:nvPr/>
            </p:nvSpPr>
            <p:spPr>
              <a:xfrm>
                <a:off x="4817889" y="4800314"/>
                <a:ext cx="290016" cy="27699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C1964E4-F0E4-6142-8CFE-37B643B63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889" y="4800314"/>
                <a:ext cx="290016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DC80230-AF9A-1744-98CD-1AC5DB44C036}"/>
                  </a:ext>
                </a:extLst>
              </p:cNvPr>
              <p:cNvSpPr txBox="1"/>
              <p:nvPr/>
            </p:nvSpPr>
            <p:spPr>
              <a:xfrm>
                <a:off x="5822250" y="4800315"/>
                <a:ext cx="290016" cy="27699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DC80230-AF9A-1744-98CD-1AC5DB44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250" y="4800315"/>
                <a:ext cx="290016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3B7FC1C-8D50-BF47-B5DA-6BEA653C992B}"/>
                  </a:ext>
                </a:extLst>
              </p:cNvPr>
              <p:cNvSpPr txBox="1"/>
              <p:nvPr/>
            </p:nvSpPr>
            <p:spPr>
              <a:xfrm>
                <a:off x="6875237" y="4800316"/>
                <a:ext cx="290016" cy="27699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3B7FC1C-8D50-BF47-B5DA-6BEA653C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237" y="4800316"/>
                <a:ext cx="290016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6E5A66-556A-7240-876D-4B952481826E}"/>
                  </a:ext>
                </a:extLst>
              </p:cNvPr>
              <p:cNvSpPr txBox="1"/>
              <p:nvPr/>
            </p:nvSpPr>
            <p:spPr>
              <a:xfrm>
                <a:off x="7846483" y="4800317"/>
                <a:ext cx="290016" cy="27699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6E5A66-556A-7240-876D-4B9524818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483" y="4800317"/>
                <a:ext cx="290016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F044016D-277A-6F4B-8DE2-7C179A4F0713}"/>
              </a:ext>
            </a:extLst>
          </p:cNvPr>
          <p:cNvCxnSpPr>
            <a:stCxn id="93" idx="0"/>
            <a:endCxn id="94" idx="0"/>
          </p:cNvCxnSpPr>
          <p:nvPr/>
        </p:nvCxnSpPr>
        <p:spPr>
          <a:xfrm rot="5400000" flipH="1" flipV="1">
            <a:off x="1148644" y="3618414"/>
            <a:ext cx="12700" cy="1032933"/>
          </a:xfrm>
          <a:prstGeom prst="curvedConnector3">
            <a:avLst>
              <a:gd name="adj1" fmla="val 999984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urved Connector 140">
            <a:extLst>
              <a:ext uri="{FF2B5EF4-FFF2-40B4-BE49-F238E27FC236}">
                <a16:creationId xmlns:a16="http://schemas.microsoft.com/office/drawing/2014/main" id="{66D29AC2-7FA4-1C43-9215-6794E4978C9E}"/>
              </a:ext>
            </a:extLst>
          </p:cNvPr>
          <p:cNvCxnSpPr>
            <a:stCxn id="112" idx="2"/>
            <a:endCxn id="111" idx="2"/>
          </p:cNvCxnSpPr>
          <p:nvPr/>
        </p:nvCxnSpPr>
        <p:spPr>
          <a:xfrm rot="5400000">
            <a:off x="7840302" y="3953957"/>
            <a:ext cx="12700" cy="1027289"/>
          </a:xfrm>
          <a:prstGeom prst="curvedConnector3">
            <a:avLst>
              <a:gd name="adj1" fmla="val 911094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urved Connector 142">
            <a:extLst>
              <a:ext uri="{FF2B5EF4-FFF2-40B4-BE49-F238E27FC236}">
                <a16:creationId xmlns:a16="http://schemas.microsoft.com/office/drawing/2014/main" id="{3C06061D-903E-884F-8F81-F7C9FEF59FDD}"/>
              </a:ext>
            </a:extLst>
          </p:cNvPr>
          <p:cNvCxnSpPr/>
          <p:nvPr/>
        </p:nvCxnSpPr>
        <p:spPr>
          <a:xfrm rot="5400000">
            <a:off x="6796447" y="3970776"/>
            <a:ext cx="12700" cy="1027289"/>
          </a:xfrm>
          <a:prstGeom prst="curvedConnector3">
            <a:avLst>
              <a:gd name="adj1" fmla="val 911094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41E114DA-BF73-324B-97A2-EA5A2D61AE11}"/>
              </a:ext>
            </a:extLst>
          </p:cNvPr>
          <p:cNvCxnSpPr/>
          <p:nvPr/>
        </p:nvCxnSpPr>
        <p:spPr>
          <a:xfrm rot="5400000">
            <a:off x="5766336" y="3992757"/>
            <a:ext cx="12700" cy="1027289"/>
          </a:xfrm>
          <a:prstGeom prst="curvedConnector3">
            <a:avLst>
              <a:gd name="adj1" fmla="val 911094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urved Connector 144">
            <a:extLst>
              <a:ext uri="{FF2B5EF4-FFF2-40B4-BE49-F238E27FC236}">
                <a16:creationId xmlns:a16="http://schemas.microsoft.com/office/drawing/2014/main" id="{9A5E7253-8258-2345-A390-06F09588B872}"/>
              </a:ext>
            </a:extLst>
          </p:cNvPr>
          <p:cNvCxnSpPr/>
          <p:nvPr/>
        </p:nvCxnSpPr>
        <p:spPr>
          <a:xfrm rot="5400000">
            <a:off x="4721071" y="3992758"/>
            <a:ext cx="12700" cy="1027289"/>
          </a:xfrm>
          <a:prstGeom prst="curvedConnector3">
            <a:avLst>
              <a:gd name="adj1" fmla="val 911094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FEF4FE36-EEEC-0D49-85E7-42999F03E895}"/>
                  </a:ext>
                </a:extLst>
              </p:cNvPr>
              <p:cNvSpPr txBox="1"/>
              <p:nvPr/>
            </p:nvSpPr>
            <p:spPr>
              <a:xfrm>
                <a:off x="1843493" y="3320656"/>
                <a:ext cx="29001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FEF4FE36-EEEC-0D49-85E7-42999F03E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493" y="3320656"/>
                <a:ext cx="290016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84CB807F-52B3-EE4A-945C-7E305220C890}"/>
              </a:ext>
            </a:extLst>
          </p:cNvPr>
          <p:cNvCxnSpPr>
            <a:stCxn id="101" idx="0"/>
          </p:cNvCxnSpPr>
          <p:nvPr/>
        </p:nvCxnSpPr>
        <p:spPr>
          <a:xfrm flipH="1" flipV="1">
            <a:off x="632178" y="4490771"/>
            <a:ext cx="306412" cy="309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47D5E585-E396-D040-9152-EE5796DFE55B}"/>
              </a:ext>
            </a:extLst>
          </p:cNvPr>
          <p:cNvCxnSpPr/>
          <p:nvPr/>
        </p:nvCxnSpPr>
        <p:spPr>
          <a:xfrm flipH="1" flipV="1">
            <a:off x="1619560" y="4496935"/>
            <a:ext cx="306412" cy="309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035D9A8-8286-4841-97BA-CC9E32EB8E46}"/>
              </a:ext>
            </a:extLst>
          </p:cNvPr>
          <p:cNvCxnSpPr/>
          <p:nvPr/>
        </p:nvCxnSpPr>
        <p:spPr>
          <a:xfrm flipH="1" flipV="1">
            <a:off x="2646850" y="4484420"/>
            <a:ext cx="306412" cy="309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77BDC31C-3CF1-1940-A4AF-C6E273FE8626}"/>
              </a:ext>
            </a:extLst>
          </p:cNvPr>
          <p:cNvCxnSpPr/>
          <p:nvPr/>
        </p:nvCxnSpPr>
        <p:spPr>
          <a:xfrm flipV="1">
            <a:off x="2953916" y="4497313"/>
            <a:ext cx="217447" cy="3327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522EF1B-EAA5-F245-8D98-F545B369B99A}"/>
              </a:ext>
            </a:extLst>
          </p:cNvPr>
          <p:cNvCxnSpPr/>
          <p:nvPr/>
        </p:nvCxnSpPr>
        <p:spPr>
          <a:xfrm flipV="1">
            <a:off x="3954635" y="4505830"/>
            <a:ext cx="217447" cy="3327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8C9F4807-94F3-D249-8125-149A1F3EFA74}"/>
              </a:ext>
            </a:extLst>
          </p:cNvPr>
          <p:cNvCxnSpPr/>
          <p:nvPr/>
        </p:nvCxnSpPr>
        <p:spPr>
          <a:xfrm flipV="1">
            <a:off x="5007291" y="4473952"/>
            <a:ext cx="217447" cy="3327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AD6A6DA-C402-134D-83C4-4B3800ACF267}"/>
              </a:ext>
            </a:extLst>
          </p:cNvPr>
          <p:cNvCxnSpPr/>
          <p:nvPr/>
        </p:nvCxnSpPr>
        <p:spPr>
          <a:xfrm flipV="1">
            <a:off x="6037420" y="4484414"/>
            <a:ext cx="217447" cy="3327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EC174E9F-FCAF-D141-9326-67BFE6235B1E}"/>
              </a:ext>
            </a:extLst>
          </p:cNvPr>
          <p:cNvCxnSpPr/>
          <p:nvPr/>
        </p:nvCxnSpPr>
        <p:spPr>
          <a:xfrm flipV="1">
            <a:off x="7098995" y="4461251"/>
            <a:ext cx="217447" cy="3327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A3B51236-B799-2841-8E17-5F98EAB9D6B3}"/>
              </a:ext>
            </a:extLst>
          </p:cNvPr>
          <p:cNvCxnSpPr/>
          <p:nvPr/>
        </p:nvCxnSpPr>
        <p:spPr>
          <a:xfrm flipV="1">
            <a:off x="8111653" y="4461251"/>
            <a:ext cx="217447" cy="3327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6801C171-5A08-3C46-A4F9-0DB5D14F1265}"/>
              </a:ext>
            </a:extLst>
          </p:cNvPr>
          <p:cNvCxnSpPr>
            <a:cxnSpLocks/>
            <a:endCxn id="149" idx="2"/>
          </p:cNvCxnSpPr>
          <p:nvPr/>
        </p:nvCxnSpPr>
        <p:spPr>
          <a:xfrm flipV="1">
            <a:off x="1667277" y="3597655"/>
            <a:ext cx="321224" cy="520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62D79B73-5A69-FE44-AAD2-E03D31C473D3}"/>
              </a:ext>
            </a:extLst>
          </p:cNvPr>
          <p:cNvCxnSpPr>
            <a:stCxn id="149" idx="3"/>
            <a:endCxn id="116" idx="1"/>
          </p:cNvCxnSpPr>
          <p:nvPr/>
        </p:nvCxnSpPr>
        <p:spPr>
          <a:xfrm>
            <a:off x="2133509" y="3459156"/>
            <a:ext cx="670453" cy="15022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970A8A32-6652-9941-8928-265AABFFFB5A}"/>
                  </a:ext>
                </a:extLst>
              </p:cNvPr>
              <p:cNvSpPr txBox="1"/>
              <p:nvPr/>
            </p:nvSpPr>
            <p:spPr>
              <a:xfrm>
                <a:off x="3764902" y="3320655"/>
                <a:ext cx="29001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  <m:sup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970A8A32-6652-9941-8928-265AABFFF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902" y="3320655"/>
                <a:ext cx="290016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7C56C5F5-D5C1-1943-9B70-9BCF85F253E4}"/>
              </a:ext>
            </a:extLst>
          </p:cNvPr>
          <p:cNvCxnSpPr>
            <a:cxnSpLocks/>
            <a:stCxn id="110" idx="0"/>
            <a:endCxn id="179" idx="2"/>
          </p:cNvCxnSpPr>
          <p:nvPr/>
        </p:nvCxnSpPr>
        <p:spPr>
          <a:xfrm flipH="1" flipV="1">
            <a:off x="3909910" y="3597654"/>
            <a:ext cx="332058" cy="5538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Elbow Connector 184">
            <a:extLst>
              <a:ext uri="{FF2B5EF4-FFF2-40B4-BE49-F238E27FC236}">
                <a16:creationId xmlns:a16="http://schemas.microsoft.com/office/drawing/2014/main" id="{9C6A75E3-2915-5D4C-B3E0-A6D7EBC2815D}"/>
              </a:ext>
            </a:extLst>
          </p:cNvPr>
          <p:cNvCxnSpPr>
            <a:stCxn id="179" idx="1"/>
            <a:endCxn id="116" idx="3"/>
          </p:cNvCxnSpPr>
          <p:nvPr/>
        </p:nvCxnSpPr>
        <p:spPr>
          <a:xfrm rot="10800000" flipV="1">
            <a:off x="3093978" y="3459155"/>
            <a:ext cx="670924" cy="150223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7" name="Table 186">
                <a:extLst>
                  <a:ext uri="{FF2B5EF4-FFF2-40B4-BE49-F238E27FC236}">
                    <a16:creationId xmlns:a16="http://schemas.microsoft.com/office/drawing/2014/main" id="{4DF96613-F52F-E848-8924-D9C04CE5A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166594"/>
                  </p:ext>
                </p:extLst>
              </p:nvPr>
            </p:nvGraphicFramePr>
            <p:xfrm>
              <a:off x="2845917" y="1870865"/>
              <a:ext cx="3215221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6311">
                      <a:extLst>
                        <a:ext uri="{9D8B030D-6E8A-4147-A177-3AD203B41FA5}">
                          <a16:colId xmlns:a16="http://schemas.microsoft.com/office/drawing/2014/main" val="128390385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323036727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90898573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182365817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142850837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500000292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2338363193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461619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kern="120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kern="120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800" b="1" i="1" kern="120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kern="120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kern="120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800" b="1" i="1" kern="120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kern="120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kern="120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800" b="1" i="1" kern="120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074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7" name="Table 186">
                <a:extLst>
                  <a:ext uri="{FF2B5EF4-FFF2-40B4-BE49-F238E27FC236}">
                    <a16:creationId xmlns:a16="http://schemas.microsoft.com/office/drawing/2014/main" id="{4DF96613-F52F-E848-8924-D9C04CE5A07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166594"/>
                  </p:ext>
                </p:extLst>
              </p:nvPr>
            </p:nvGraphicFramePr>
            <p:xfrm>
              <a:off x="2845917" y="1870865"/>
              <a:ext cx="3215221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6311">
                      <a:extLst>
                        <a:ext uri="{9D8B030D-6E8A-4147-A177-3AD203B41FA5}">
                          <a16:colId xmlns:a16="http://schemas.microsoft.com/office/drawing/2014/main" val="128390385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323036727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90898573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182365817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142850837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500000292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2338363193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461619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778" t="-3333" r="-6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119355" t="-3333" r="-6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219355" t="-3333" r="-5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319355" t="-3333" r="-4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06250" t="-3333" r="-290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522581" t="-3333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622581" t="-3333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722581" t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30742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137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6104"/>
            <a:ext cx="7886700" cy="876652"/>
          </a:xfrm>
        </p:spPr>
        <p:txBody>
          <a:bodyPr>
            <a:normAutofit/>
          </a:bodyPr>
          <a:lstStyle/>
          <a:p>
            <a:r>
              <a:rPr lang="en-US" sz="3200" dirty="0"/>
              <a:t>Bidirectional</a:t>
            </a:r>
            <a:r>
              <a:rPr lang="en-US" sz="3600" dirty="0"/>
              <a:t> RNN with attention.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2E7D2-7029-1042-BA6F-7AF6C3E55588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68</a:t>
            </a:fld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C0C383CD-A372-4A4A-8A04-EA9CE02B19E8}"/>
              </a:ext>
            </a:extLst>
          </p:cNvPr>
          <p:cNvSpPr/>
          <p:nvPr/>
        </p:nvSpPr>
        <p:spPr>
          <a:xfrm>
            <a:off x="558529" y="4167838"/>
            <a:ext cx="322808" cy="3160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B7546206-B2D7-2442-83B7-9F6CDA75F71A}"/>
              </a:ext>
            </a:extLst>
          </p:cNvPr>
          <p:cNvSpPr/>
          <p:nvPr/>
        </p:nvSpPr>
        <p:spPr>
          <a:xfrm>
            <a:off x="1591462" y="4167838"/>
            <a:ext cx="322808" cy="3160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920FA15F-439F-FB4B-A2A5-A60F12529E49}"/>
              </a:ext>
            </a:extLst>
          </p:cNvPr>
          <p:cNvSpPr/>
          <p:nvPr/>
        </p:nvSpPr>
        <p:spPr>
          <a:xfrm>
            <a:off x="2624395" y="4167838"/>
            <a:ext cx="322808" cy="3160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50BC7F09-E218-5045-B365-26F1AF533979}"/>
              </a:ext>
            </a:extLst>
          </p:cNvPr>
          <p:cNvSpPr/>
          <p:nvPr/>
        </p:nvSpPr>
        <p:spPr>
          <a:xfrm>
            <a:off x="4671749" y="4167838"/>
            <a:ext cx="322808" cy="3160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21E8448F-8219-F344-8B74-D7CC8F48D4E7}"/>
              </a:ext>
            </a:extLst>
          </p:cNvPr>
          <p:cNvSpPr/>
          <p:nvPr/>
        </p:nvSpPr>
        <p:spPr>
          <a:xfrm>
            <a:off x="5699038" y="4167838"/>
            <a:ext cx="322808" cy="3160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C1EFD59A-B901-2D48-A528-491FB714A41D}"/>
              </a:ext>
            </a:extLst>
          </p:cNvPr>
          <p:cNvSpPr/>
          <p:nvPr/>
        </p:nvSpPr>
        <p:spPr>
          <a:xfrm>
            <a:off x="3644460" y="4167838"/>
            <a:ext cx="322808" cy="3160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E3FCC7A9-BB1F-E84C-B6FE-8BC3D917724C}"/>
              </a:ext>
            </a:extLst>
          </p:cNvPr>
          <p:cNvSpPr/>
          <p:nvPr/>
        </p:nvSpPr>
        <p:spPr>
          <a:xfrm>
            <a:off x="6729149" y="4167838"/>
            <a:ext cx="322808" cy="3160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B1E7E848-3085-0145-92DC-104D2F0D5CD2}"/>
              </a:ext>
            </a:extLst>
          </p:cNvPr>
          <p:cNvSpPr/>
          <p:nvPr/>
        </p:nvSpPr>
        <p:spPr>
          <a:xfrm>
            <a:off x="7756438" y="4167838"/>
            <a:ext cx="322808" cy="3160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E0EA0CC-3A8A-AE4D-A6DA-F2E8E1E77B33}"/>
                  </a:ext>
                </a:extLst>
              </p:cNvPr>
              <p:cNvSpPr txBox="1"/>
              <p:nvPr/>
            </p:nvSpPr>
            <p:spPr>
              <a:xfrm>
                <a:off x="812850" y="5610437"/>
                <a:ext cx="290016" cy="27699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E0EA0CC-3A8A-AE4D-A6DA-F2E8E1E77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50" y="5610437"/>
                <a:ext cx="290016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1DB45FB4-0FF5-B444-8DF9-3DCC55189FCF}"/>
              </a:ext>
            </a:extLst>
          </p:cNvPr>
          <p:cNvSpPr/>
          <p:nvPr/>
        </p:nvSpPr>
        <p:spPr>
          <a:xfrm>
            <a:off x="1056738" y="4152441"/>
            <a:ext cx="322808" cy="3160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3DA39DAC-05D2-954C-AA87-27F10093822B}"/>
              </a:ext>
            </a:extLst>
          </p:cNvPr>
          <p:cNvSpPr/>
          <p:nvPr/>
        </p:nvSpPr>
        <p:spPr>
          <a:xfrm>
            <a:off x="2089671" y="4152441"/>
            <a:ext cx="322808" cy="3160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27B437B-2ABC-4342-BD4C-F368BA4A01FC}"/>
              </a:ext>
            </a:extLst>
          </p:cNvPr>
          <p:cNvSpPr/>
          <p:nvPr/>
        </p:nvSpPr>
        <p:spPr>
          <a:xfrm>
            <a:off x="3122604" y="4152441"/>
            <a:ext cx="322808" cy="3160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5BFF16FF-D1E2-DB46-BE0A-9BDE989C90FC}"/>
              </a:ext>
            </a:extLst>
          </p:cNvPr>
          <p:cNvSpPr/>
          <p:nvPr/>
        </p:nvSpPr>
        <p:spPr>
          <a:xfrm>
            <a:off x="5169958" y="4152441"/>
            <a:ext cx="322808" cy="3160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C4031A50-B23F-364E-B155-BD360117DF8E}"/>
              </a:ext>
            </a:extLst>
          </p:cNvPr>
          <p:cNvSpPr/>
          <p:nvPr/>
        </p:nvSpPr>
        <p:spPr>
          <a:xfrm>
            <a:off x="6197247" y="4152441"/>
            <a:ext cx="322808" cy="3160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5C39C29A-B8EA-FF48-9F6F-E7DBFE7382BD}"/>
              </a:ext>
            </a:extLst>
          </p:cNvPr>
          <p:cNvSpPr/>
          <p:nvPr/>
        </p:nvSpPr>
        <p:spPr>
          <a:xfrm>
            <a:off x="4142669" y="4152441"/>
            <a:ext cx="322808" cy="3160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01FE0ABB-4BA4-6A43-9278-F6285C9B066D}"/>
              </a:ext>
            </a:extLst>
          </p:cNvPr>
          <p:cNvSpPr/>
          <p:nvPr/>
        </p:nvSpPr>
        <p:spPr>
          <a:xfrm>
            <a:off x="7227358" y="4152441"/>
            <a:ext cx="322808" cy="3160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BA3D5737-9C8E-8246-8763-327F38C0FF6F}"/>
              </a:ext>
            </a:extLst>
          </p:cNvPr>
          <p:cNvSpPr/>
          <p:nvPr/>
        </p:nvSpPr>
        <p:spPr>
          <a:xfrm>
            <a:off x="8254647" y="4152441"/>
            <a:ext cx="322808" cy="3160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7911E0B-6F06-9446-B759-EFFC83B54797}"/>
                  </a:ext>
                </a:extLst>
              </p:cNvPr>
              <p:cNvSpPr txBox="1"/>
              <p:nvPr/>
            </p:nvSpPr>
            <p:spPr>
              <a:xfrm>
                <a:off x="1804018" y="5669107"/>
                <a:ext cx="290016" cy="27699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7911E0B-6F06-9446-B759-EFFC83B54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018" y="5669107"/>
                <a:ext cx="290016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54973CDE-7E93-B048-8968-D3DF51E868DA}"/>
                  </a:ext>
                </a:extLst>
              </p:cNvPr>
              <p:cNvSpPr txBox="1"/>
              <p:nvPr/>
            </p:nvSpPr>
            <p:spPr>
              <a:xfrm>
                <a:off x="2755496" y="5610429"/>
                <a:ext cx="290016" cy="27699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54973CDE-7E93-B048-8968-D3DF51E86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496" y="5610429"/>
                <a:ext cx="290016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61BF9CF-CE3C-EA49-8321-BA0109F73022}"/>
                  </a:ext>
                </a:extLst>
              </p:cNvPr>
              <p:cNvSpPr txBox="1"/>
              <p:nvPr/>
            </p:nvSpPr>
            <p:spPr>
              <a:xfrm>
                <a:off x="3874482" y="5610429"/>
                <a:ext cx="290016" cy="276999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61BF9CF-CE3C-EA49-8321-BA0109F73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482" y="5610429"/>
                <a:ext cx="29001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C1964E4-F0E4-6142-8CFE-37B643B631D0}"/>
                  </a:ext>
                </a:extLst>
              </p:cNvPr>
              <p:cNvSpPr txBox="1"/>
              <p:nvPr/>
            </p:nvSpPr>
            <p:spPr>
              <a:xfrm>
                <a:off x="4893602" y="5610430"/>
                <a:ext cx="290016" cy="27699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C1964E4-F0E4-6142-8CFE-37B643B63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602" y="5610430"/>
                <a:ext cx="290016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DC80230-AF9A-1744-98CD-1AC5DB44C036}"/>
                  </a:ext>
                </a:extLst>
              </p:cNvPr>
              <p:cNvSpPr txBox="1"/>
              <p:nvPr/>
            </p:nvSpPr>
            <p:spPr>
              <a:xfrm>
                <a:off x="5920541" y="5610431"/>
                <a:ext cx="290016" cy="27699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ADC80230-AF9A-1744-98CD-1AC5DB44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541" y="5610431"/>
                <a:ext cx="290016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3B7FC1C-8D50-BF47-B5DA-6BEA653C992B}"/>
                  </a:ext>
                </a:extLst>
              </p:cNvPr>
              <p:cNvSpPr txBox="1"/>
              <p:nvPr/>
            </p:nvSpPr>
            <p:spPr>
              <a:xfrm>
                <a:off x="6973528" y="5610432"/>
                <a:ext cx="290016" cy="27699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3B7FC1C-8D50-BF47-B5DA-6BEA653C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528" y="5610432"/>
                <a:ext cx="290016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6E5A66-556A-7240-876D-4B952481826E}"/>
                  </a:ext>
                </a:extLst>
              </p:cNvPr>
              <p:cNvSpPr txBox="1"/>
              <p:nvPr/>
            </p:nvSpPr>
            <p:spPr>
              <a:xfrm>
                <a:off x="7967352" y="5610433"/>
                <a:ext cx="290016" cy="27699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2A6E5A66-556A-7240-876D-4B9524818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352" y="5610433"/>
                <a:ext cx="290016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Curved Connector 140">
            <a:extLst>
              <a:ext uri="{FF2B5EF4-FFF2-40B4-BE49-F238E27FC236}">
                <a16:creationId xmlns:a16="http://schemas.microsoft.com/office/drawing/2014/main" id="{66D29AC2-7FA4-1C43-9215-6794E4978C9E}"/>
              </a:ext>
            </a:extLst>
          </p:cNvPr>
          <p:cNvCxnSpPr>
            <a:stCxn id="112" idx="2"/>
            <a:endCxn id="111" idx="2"/>
          </p:cNvCxnSpPr>
          <p:nvPr/>
        </p:nvCxnSpPr>
        <p:spPr>
          <a:xfrm rot="5400000">
            <a:off x="7902407" y="3954883"/>
            <a:ext cx="12700" cy="1027289"/>
          </a:xfrm>
          <a:prstGeom prst="curvedConnector3">
            <a:avLst>
              <a:gd name="adj1" fmla="val 180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FEF4FE36-EEEC-0D49-85E7-42999F03E895}"/>
                  </a:ext>
                </a:extLst>
              </p:cNvPr>
              <p:cNvSpPr txBox="1"/>
              <p:nvPr/>
            </p:nvSpPr>
            <p:spPr>
              <a:xfrm>
                <a:off x="920074" y="1536881"/>
                <a:ext cx="29001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FEF4FE36-EEEC-0D49-85E7-42999F03E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74" y="1536881"/>
                <a:ext cx="290016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84CB807F-52B3-EE4A-945C-7E305220C890}"/>
              </a:ext>
            </a:extLst>
          </p:cNvPr>
          <p:cNvCxnSpPr>
            <a:cxnSpLocks/>
            <a:stCxn id="101" idx="0"/>
            <a:endCxn id="93" idx="2"/>
          </p:cNvCxnSpPr>
          <p:nvPr/>
        </p:nvCxnSpPr>
        <p:spPr>
          <a:xfrm flipH="1" flipV="1">
            <a:off x="719933" y="4483924"/>
            <a:ext cx="237925" cy="1126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970A8A32-6652-9941-8928-265AABFFFB5A}"/>
                  </a:ext>
                </a:extLst>
              </p:cNvPr>
              <p:cNvSpPr txBox="1"/>
              <p:nvPr/>
            </p:nvSpPr>
            <p:spPr>
              <a:xfrm>
                <a:off x="1842318" y="1536880"/>
                <a:ext cx="29001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970A8A32-6652-9941-8928-265AABFFF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18" y="1536880"/>
                <a:ext cx="290016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FD2EC13-784B-6E47-A614-7E6E8EBB19FC}"/>
              </a:ext>
            </a:extLst>
          </p:cNvPr>
          <p:cNvSpPr/>
          <p:nvPr/>
        </p:nvSpPr>
        <p:spPr>
          <a:xfrm>
            <a:off x="349956" y="1472306"/>
            <a:ext cx="8263466" cy="1649036"/>
          </a:xfrm>
          <a:prstGeom prst="rect">
            <a:avLst/>
          </a:prstGeom>
          <a:noFill/>
          <a:ln w="190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692C950-5732-2C42-A4A2-0DBA06A38D7E}"/>
              </a:ext>
            </a:extLst>
          </p:cNvPr>
          <p:cNvSpPr/>
          <p:nvPr/>
        </p:nvSpPr>
        <p:spPr>
          <a:xfrm>
            <a:off x="437613" y="3676216"/>
            <a:ext cx="8263466" cy="1649036"/>
          </a:xfrm>
          <a:prstGeom prst="rect">
            <a:avLst/>
          </a:prstGeom>
          <a:noFill/>
          <a:ln w="19050" cap="rnd" cmpd="dbl"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FA58D91C-C5B7-6C41-B0DA-5B712955FE2D}"/>
              </a:ext>
            </a:extLst>
          </p:cNvPr>
          <p:cNvSpPr/>
          <p:nvPr/>
        </p:nvSpPr>
        <p:spPr>
          <a:xfrm>
            <a:off x="895334" y="2092266"/>
            <a:ext cx="322808" cy="3160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A7082BFB-0E9C-3F4D-B230-58ECB61EAA80}"/>
              </a:ext>
            </a:extLst>
          </p:cNvPr>
          <p:cNvSpPr/>
          <p:nvPr/>
        </p:nvSpPr>
        <p:spPr>
          <a:xfrm>
            <a:off x="1842318" y="2095619"/>
            <a:ext cx="322808" cy="3160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FD3C27CF-9EA3-F14B-84F6-15FE8198ADB2}"/>
              </a:ext>
            </a:extLst>
          </p:cNvPr>
          <p:cNvSpPr/>
          <p:nvPr/>
        </p:nvSpPr>
        <p:spPr>
          <a:xfrm>
            <a:off x="2929308" y="2071770"/>
            <a:ext cx="322808" cy="3160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62DE6E3-95AC-3041-ABE2-250B3D299C81}"/>
              </a:ext>
            </a:extLst>
          </p:cNvPr>
          <p:cNvSpPr/>
          <p:nvPr/>
        </p:nvSpPr>
        <p:spPr>
          <a:xfrm>
            <a:off x="4942795" y="2071770"/>
            <a:ext cx="322808" cy="3160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ECA3B80-3AAE-3747-9727-1BE971E7EDAF}"/>
              </a:ext>
            </a:extLst>
          </p:cNvPr>
          <p:cNvSpPr/>
          <p:nvPr/>
        </p:nvSpPr>
        <p:spPr>
          <a:xfrm>
            <a:off x="6003951" y="2071770"/>
            <a:ext cx="322808" cy="3160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96FF233B-0E93-3649-ACFB-760A8A56B224}"/>
              </a:ext>
            </a:extLst>
          </p:cNvPr>
          <p:cNvSpPr/>
          <p:nvPr/>
        </p:nvSpPr>
        <p:spPr>
          <a:xfrm>
            <a:off x="3971951" y="2071770"/>
            <a:ext cx="322808" cy="3160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2BFD8F34-19AA-7540-AA53-5BC51712F172}"/>
              </a:ext>
            </a:extLst>
          </p:cNvPr>
          <p:cNvSpPr/>
          <p:nvPr/>
        </p:nvSpPr>
        <p:spPr>
          <a:xfrm>
            <a:off x="7022773" y="2071770"/>
            <a:ext cx="322808" cy="3160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F90EE40F-F3B3-B54D-9265-D9BD45A7E357}"/>
              </a:ext>
            </a:extLst>
          </p:cNvPr>
          <p:cNvSpPr/>
          <p:nvPr/>
        </p:nvSpPr>
        <p:spPr>
          <a:xfrm>
            <a:off x="7971039" y="2071770"/>
            <a:ext cx="322808" cy="3160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AF5B836-3CB7-5340-9C64-E4673612360B}"/>
              </a:ext>
            </a:extLst>
          </p:cNvPr>
          <p:cNvCxnSpPr>
            <a:cxnSpLocks/>
          </p:cNvCxnSpPr>
          <p:nvPr/>
        </p:nvCxnSpPr>
        <p:spPr>
          <a:xfrm>
            <a:off x="437613" y="2296824"/>
            <a:ext cx="4299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8E12D3E-662E-4949-93C5-0A12BE15E446}"/>
              </a:ext>
            </a:extLst>
          </p:cNvPr>
          <p:cNvCxnSpPr>
            <a:cxnSpLocks/>
          </p:cNvCxnSpPr>
          <p:nvPr/>
        </p:nvCxnSpPr>
        <p:spPr>
          <a:xfrm>
            <a:off x="1263298" y="2261598"/>
            <a:ext cx="5347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294F5DC-090E-D243-8E44-66C97EB3C561}"/>
              </a:ext>
            </a:extLst>
          </p:cNvPr>
          <p:cNvCxnSpPr>
            <a:cxnSpLocks/>
          </p:cNvCxnSpPr>
          <p:nvPr/>
        </p:nvCxnSpPr>
        <p:spPr>
          <a:xfrm>
            <a:off x="2290315" y="2271063"/>
            <a:ext cx="5347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061F9D4-DDEA-B44D-AD63-3D286915700D}"/>
              </a:ext>
            </a:extLst>
          </p:cNvPr>
          <p:cNvCxnSpPr>
            <a:cxnSpLocks/>
          </p:cNvCxnSpPr>
          <p:nvPr/>
        </p:nvCxnSpPr>
        <p:spPr>
          <a:xfrm>
            <a:off x="3304142" y="2259774"/>
            <a:ext cx="605768" cy="112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7998644-085D-594D-8A7B-F3484E396225}"/>
              </a:ext>
            </a:extLst>
          </p:cNvPr>
          <p:cNvCxnSpPr>
            <a:cxnSpLocks/>
          </p:cNvCxnSpPr>
          <p:nvPr/>
        </p:nvCxnSpPr>
        <p:spPr>
          <a:xfrm>
            <a:off x="4357129" y="2271063"/>
            <a:ext cx="5347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4DD394C-67DC-F74E-BA1D-7608FAE70379}"/>
              </a:ext>
            </a:extLst>
          </p:cNvPr>
          <p:cNvCxnSpPr>
            <a:cxnSpLocks/>
          </p:cNvCxnSpPr>
          <p:nvPr/>
        </p:nvCxnSpPr>
        <p:spPr>
          <a:xfrm>
            <a:off x="5361490" y="2248485"/>
            <a:ext cx="5347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4987471-C637-8744-83FD-8214DD9511FF}"/>
              </a:ext>
            </a:extLst>
          </p:cNvPr>
          <p:cNvCxnSpPr>
            <a:cxnSpLocks/>
          </p:cNvCxnSpPr>
          <p:nvPr/>
        </p:nvCxnSpPr>
        <p:spPr>
          <a:xfrm>
            <a:off x="6415805" y="2272422"/>
            <a:ext cx="5347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C2E9302-5177-C345-8589-ACBAD94228E7}"/>
              </a:ext>
            </a:extLst>
          </p:cNvPr>
          <p:cNvCxnSpPr>
            <a:cxnSpLocks/>
          </p:cNvCxnSpPr>
          <p:nvPr/>
        </p:nvCxnSpPr>
        <p:spPr>
          <a:xfrm>
            <a:off x="7395112" y="2269239"/>
            <a:ext cx="5347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C695891-0685-D64F-8A3A-2C8F1AE18A40}"/>
              </a:ext>
            </a:extLst>
          </p:cNvPr>
          <p:cNvCxnSpPr/>
          <p:nvPr/>
        </p:nvCxnSpPr>
        <p:spPr>
          <a:xfrm rot="5400000">
            <a:off x="6825233" y="3970279"/>
            <a:ext cx="12700" cy="1027289"/>
          </a:xfrm>
          <a:prstGeom prst="curvedConnector3">
            <a:avLst>
              <a:gd name="adj1" fmla="val 180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42300A47-85F9-AB45-BAD2-728D9177420E}"/>
              </a:ext>
            </a:extLst>
          </p:cNvPr>
          <p:cNvCxnSpPr/>
          <p:nvPr/>
        </p:nvCxnSpPr>
        <p:spPr>
          <a:xfrm rot="5400000">
            <a:off x="5797943" y="3993439"/>
            <a:ext cx="12700" cy="1027289"/>
          </a:xfrm>
          <a:prstGeom prst="curvedConnector3">
            <a:avLst>
              <a:gd name="adj1" fmla="val 180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>
            <a:extLst>
              <a:ext uri="{FF2B5EF4-FFF2-40B4-BE49-F238E27FC236}">
                <a16:creationId xmlns:a16="http://schemas.microsoft.com/office/drawing/2014/main" id="{1FBF2DDA-92BB-4D44-8582-03997A329E66}"/>
              </a:ext>
            </a:extLst>
          </p:cNvPr>
          <p:cNvCxnSpPr/>
          <p:nvPr/>
        </p:nvCxnSpPr>
        <p:spPr>
          <a:xfrm rot="5400000">
            <a:off x="4745608" y="4006139"/>
            <a:ext cx="12700" cy="1027289"/>
          </a:xfrm>
          <a:prstGeom prst="curvedConnector3">
            <a:avLst>
              <a:gd name="adj1" fmla="val 180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>
            <a:extLst>
              <a:ext uri="{FF2B5EF4-FFF2-40B4-BE49-F238E27FC236}">
                <a16:creationId xmlns:a16="http://schemas.microsoft.com/office/drawing/2014/main" id="{735D7438-2435-024D-B916-8E3F3DA7A498}"/>
              </a:ext>
            </a:extLst>
          </p:cNvPr>
          <p:cNvCxnSpPr>
            <a:cxnSpLocks/>
          </p:cNvCxnSpPr>
          <p:nvPr/>
        </p:nvCxnSpPr>
        <p:spPr>
          <a:xfrm rot="5400000">
            <a:off x="3718318" y="4016534"/>
            <a:ext cx="12700" cy="1027289"/>
          </a:xfrm>
          <a:prstGeom prst="curvedConnector3">
            <a:avLst>
              <a:gd name="adj1" fmla="val 180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D3860782-BA8A-EE45-9913-400D172F92BF}"/>
              </a:ext>
            </a:extLst>
          </p:cNvPr>
          <p:cNvCxnSpPr/>
          <p:nvPr/>
        </p:nvCxnSpPr>
        <p:spPr>
          <a:xfrm rot="5400000">
            <a:off x="2672420" y="3982979"/>
            <a:ext cx="12700" cy="1027289"/>
          </a:xfrm>
          <a:prstGeom prst="curvedConnector3">
            <a:avLst>
              <a:gd name="adj1" fmla="val 180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>
            <a:extLst>
              <a:ext uri="{FF2B5EF4-FFF2-40B4-BE49-F238E27FC236}">
                <a16:creationId xmlns:a16="http://schemas.microsoft.com/office/drawing/2014/main" id="{C99B39AD-0B64-7142-8D49-4BDEEA768DB4}"/>
              </a:ext>
            </a:extLst>
          </p:cNvPr>
          <p:cNvCxnSpPr/>
          <p:nvPr/>
        </p:nvCxnSpPr>
        <p:spPr>
          <a:xfrm rot="5400000">
            <a:off x="1645130" y="4006138"/>
            <a:ext cx="12700" cy="1027289"/>
          </a:xfrm>
          <a:prstGeom prst="curvedConnector3">
            <a:avLst>
              <a:gd name="adj1" fmla="val 180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urved Connector 90">
            <a:extLst>
              <a:ext uri="{FF2B5EF4-FFF2-40B4-BE49-F238E27FC236}">
                <a16:creationId xmlns:a16="http://schemas.microsoft.com/office/drawing/2014/main" id="{6756988E-E51F-C246-8A8D-F515C809C2F1}"/>
              </a:ext>
            </a:extLst>
          </p:cNvPr>
          <p:cNvCxnSpPr/>
          <p:nvPr/>
        </p:nvCxnSpPr>
        <p:spPr>
          <a:xfrm rot="5400000">
            <a:off x="1216930" y="3989329"/>
            <a:ext cx="12700" cy="1027289"/>
          </a:xfrm>
          <a:prstGeom prst="curvedConnector3">
            <a:avLst>
              <a:gd name="adj1" fmla="val 1800000"/>
            </a:avLst>
          </a:prstGeom>
          <a:ln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4767B481-D8F2-AD4A-949C-6D00A7435BE3}"/>
              </a:ext>
            </a:extLst>
          </p:cNvPr>
          <p:cNvCxnSpPr/>
          <p:nvPr/>
        </p:nvCxnSpPr>
        <p:spPr>
          <a:xfrm rot="5400000">
            <a:off x="2247522" y="4006139"/>
            <a:ext cx="12700" cy="1027289"/>
          </a:xfrm>
          <a:prstGeom prst="curvedConnector3">
            <a:avLst>
              <a:gd name="adj1" fmla="val 1800000"/>
            </a:avLst>
          </a:prstGeom>
          <a:ln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9B128AFB-1785-5C48-A2E0-6B28644A78A8}"/>
              </a:ext>
            </a:extLst>
          </p:cNvPr>
          <p:cNvCxnSpPr/>
          <p:nvPr/>
        </p:nvCxnSpPr>
        <p:spPr>
          <a:xfrm rot="5400000">
            <a:off x="3294712" y="3999849"/>
            <a:ext cx="12700" cy="1027289"/>
          </a:xfrm>
          <a:prstGeom prst="curvedConnector3">
            <a:avLst>
              <a:gd name="adj1" fmla="val 1800000"/>
            </a:avLst>
          </a:prstGeom>
          <a:ln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urved Connector 102">
            <a:extLst>
              <a:ext uri="{FF2B5EF4-FFF2-40B4-BE49-F238E27FC236}">
                <a16:creationId xmlns:a16="http://schemas.microsoft.com/office/drawing/2014/main" id="{186DA823-9A27-7046-A9F3-523CA1572492}"/>
              </a:ext>
            </a:extLst>
          </p:cNvPr>
          <p:cNvCxnSpPr/>
          <p:nvPr/>
        </p:nvCxnSpPr>
        <p:spPr>
          <a:xfrm rot="5400000">
            <a:off x="4341902" y="3999788"/>
            <a:ext cx="12700" cy="1027289"/>
          </a:xfrm>
          <a:prstGeom prst="curvedConnector3">
            <a:avLst>
              <a:gd name="adj1" fmla="val 1800000"/>
            </a:avLst>
          </a:prstGeom>
          <a:ln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B33D6E57-F59F-0F43-95A3-FC1BB6D77EB2}"/>
              </a:ext>
            </a:extLst>
          </p:cNvPr>
          <p:cNvCxnSpPr/>
          <p:nvPr/>
        </p:nvCxnSpPr>
        <p:spPr>
          <a:xfrm rot="5400000">
            <a:off x="5369192" y="3989329"/>
            <a:ext cx="12700" cy="1027289"/>
          </a:xfrm>
          <a:prstGeom prst="curvedConnector3">
            <a:avLst>
              <a:gd name="adj1" fmla="val 1800000"/>
            </a:avLst>
          </a:prstGeom>
          <a:ln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urved Connector 113">
            <a:extLst>
              <a:ext uri="{FF2B5EF4-FFF2-40B4-BE49-F238E27FC236}">
                <a16:creationId xmlns:a16="http://schemas.microsoft.com/office/drawing/2014/main" id="{7556E37F-2151-DB44-ACCD-4F7CD5C39CBA}"/>
              </a:ext>
            </a:extLst>
          </p:cNvPr>
          <p:cNvCxnSpPr/>
          <p:nvPr/>
        </p:nvCxnSpPr>
        <p:spPr>
          <a:xfrm rot="5400000">
            <a:off x="6403508" y="3974575"/>
            <a:ext cx="12700" cy="1027289"/>
          </a:xfrm>
          <a:prstGeom prst="curvedConnector3">
            <a:avLst>
              <a:gd name="adj1" fmla="val 1800000"/>
            </a:avLst>
          </a:prstGeom>
          <a:ln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>
            <a:extLst>
              <a:ext uri="{FF2B5EF4-FFF2-40B4-BE49-F238E27FC236}">
                <a16:creationId xmlns:a16="http://schemas.microsoft.com/office/drawing/2014/main" id="{D739A5D3-B351-5445-A933-4085486931D4}"/>
              </a:ext>
            </a:extLst>
          </p:cNvPr>
          <p:cNvCxnSpPr/>
          <p:nvPr/>
        </p:nvCxnSpPr>
        <p:spPr>
          <a:xfrm rot="5400000">
            <a:off x="7430796" y="3963382"/>
            <a:ext cx="12700" cy="1027289"/>
          </a:xfrm>
          <a:prstGeom prst="curvedConnector3">
            <a:avLst>
              <a:gd name="adj1" fmla="val 1800000"/>
            </a:avLst>
          </a:prstGeom>
          <a:ln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14E6A99B-713B-B84F-A29C-71CE6164E68E}"/>
              </a:ext>
            </a:extLst>
          </p:cNvPr>
          <p:cNvCxnSpPr>
            <a:cxnSpLocks/>
            <a:stCxn id="101" idx="0"/>
            <a:endCxn id="105" idx="2"/>
          </p:cNvCxnSpPr>
          <p:nvPr/>
        </p:nvCxnSpPr>
        <p:spPr>
          <a:xfrm flipV="1">
            <a:off x="957858" y="4468527"/>
            <a:ext cx="260284" cy="1141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9852A589-362A-9549-B9F2-99C26B0472EF}"/>
              </a:ext>
            </a:extLst>
          </p:cNvPr>
          <p:cNvCxnSpPr>
            <a:cxnSpLocks/>
          </p:cNvCxnSpPr>
          <p:nvPr/>
        </p:nvCxnSpPr>
        <p:spPr>
          <a:xfrm flipV="1">
            <a:off x="1968437" y="4509323"/>
            <a:ext cx="260284" cy="1141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42FA1FD-5CA4-794D-BED5-90E6FAE0587E}"/>
              </a:ext>
            </a:extLst>
          </p:cNvPr>
          <p:cNvCxnSpPr>
            <a:cxnSpLocks/>
          </p:cNvCxnSpPr>
          <p:nvPr/>
        </p:nvCxnSpPr>
        <p:spPr>
          <a:xfrm flipV="1">
            <a:off x="2994149" y="4474878"/>
            <a:ext cx="260284" cy="1141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7397B6E-2C66-D04B-B152-671CF1083CEA}"/>
              </a:ext>
            </a:extLst>
          </p:cNvPr>
          <p:cNvCxnSpPr>
            <a:cxnSpLocks/>
          </p:cNvCxnSpPr>
          <p:nvPr/>
        </p:nvCxnSpPr>
        <p:spPr>
          <a:xfrm flipV="1">
            <a:off x="4011882" y="4457090"/>
            <a:ext cx="260284" cy="1141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3C1AFF28-847B-1F4A-8E0C-665F8006F1AE}"/>
              </a:ext>
            </a:extLst>
          </p:cNvPr>
          <p:cNvCxnSpPr>
            <a:cxnSpLocks/>
          </p:cNvCxnSpPr>
          <p:nvPr/>
        </p:nvCxnSpPr>
        <p:spPr>
          <a:xfrm flipV="1">
            <a:off x="5039172" y="4474407"/>
            <a:ext cx="260284" cy="1141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5A58B337-DA11-3440-B007-533D448EFA20}"/>
              </a:ext>
            </a:extLst>
          </p:cNvPr>
          <p:cNvCxnSpPr>
            <a:cxnSpLocks/>
          </p:cNvCxnSpPr>
          <p:nvPr/>
        </p:nvCxnSpPr>
        <p:spPr>
          <a:xfrm flipV="1">
            <a:off x="6074752" y="4507953"/>
            <a:ext cx="260284" cy="1141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8692280F-4B47-8B4F-A595-E23AA931A3CC}"/>
              </a:ext>
            </a:extLst>
          </p:cNvPr>
          <p:cNvCxnSpPr>
            <a:cxnSpLocks/>
          </p:cNvCxnSpPr>
          <p:nvPr/>
        </p:nvCxnSpPr>
        <p:spPr>
          <a:xfrm flipV="1">
            <a:off x="7128087" y="4463289"/>
            <a:ext cx="260284" cy="1141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D75715B-71FE-5845-BC49-28FBCD889534}"/>
              </a:ext>
            </a:extLst>
          </p:cNvPr>
          <p:cNvCxnSpPr>
            <a:cxnSpLocks/>
          </p:cNvCxnSpPr>
          <p:nvPr/>
        </p:nvCxnSpPr>
        <p:spPr>
          <a:xfrm flipV="1">
            <a:off x="8136679" y="4461728"/>
            <a:ext cx="260284" cy="1141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045873B0-667D-1C46-9BBD-0A27647EB67C}"/>
              </a:ext>
            </a:extLst>
          </p:cNvPr>
          <p:cNvCxnSpPr>
            <a:cxnSpLocks/>
          </p:cNvCxnSpPr>
          <p:nvPr/>
        </p:nvCxnSpPr>
        <p:spPr>
          <a:xfrm flipH="1" flipV="1">
            <a:off x="1707039" y="4523350"/>
            <a:ext cx="237925" cy="1126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472D7F73-F1BB-0B41-9B72-5AE59AEBC81F}"/>
              </a:ext>
            </a:extLst>
          </p:cNvPr>
          <p:cNvCxnSpPr>
            <a:cxnSpLocks/>
          </p:cNvCxnSpPr>
          <p:nvPr/>
        </p:nvCxnSpPr>
        <p:spPr>
          <a:xfrm flipH="1" flipV="1">
            <a:off x="2758104" y="4478724"/>
            <a:ext cx="237925" cy="1126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9C590865-8D33-F14D-B4C2-DDB111726742}"/>
              </a:ext>
            </a:extLst>
          </p:cNvPr>
          <p:cNvCxnSpPr>
            <a:cxnSpLocks/>
          </p:cNvCxnSpPr>
          <p:nvPr/>
        </p:nvCxnSpPr>
        <p:spPr>
          <a:xfrm flipH="1" flipV="1">
            <a:off x="3784398" y="4513206"/>
            <a:ext cx="237925" cy="1126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8C7A840-1F40-C540-BD3C-D28B414F0114}"/>
              </a:ext>
            </a:extLst>
          </p:cNvPr>
          <p:cNvCxnSpPr>
            <a:cxnSpLocks/>
          </p:cNvCxnSpPr>
          <p:nvPr/>
        </p:nvCxnSpPr>
        <p:spPr>
          <a:xfrm flipH="1" flipV="1">
            <a:off x="4823762" y="4468527"/>
            <a:ext cx="237925" cy="1126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B3A467FA-E1D4-6E40-B077-3D85BF4D4F17}"/>
              </a:ext>
            </a:extLst>
          </p:cNvPr>
          <p:cNvCxnSpPr>
            <a:cxnSpLocks/>
          </p:cNvCxnSpPr>
          <p:nvPr/>
        </p:nvCxnSpPr>
        <p:spPr>
          <a:xfrm flipH="1" flipV="1">
            <a:off x="5826888" y="4512770"/>
            <a:ext cx="237925" cy="1126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B58B87E3-80E1-7945-8B82-CCD4DA5EB8E9}"/>
              </a:ext>
            </a:extLst>
          </p:cNvPr>
          <p:cNvCxnSpPr>
            <a:cxnSpLocks/>
          </p:cNvCxnSpPr>
          <p:nvPr/>
        </p:nvCxnSpPr>
        <p:spPr>
          <a:xfrm flipH="1" flipV="1">
            <a:off x="6877407" y="4490273"/>
            <a:ext cx="237925" cy="1126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229BB975-09EF-8A4F-BA96-88A154F41106}"/>
              </a:ext>
            </a:extLst>
          </p:cNvPr>
          <p:cNvCxnSpPr>
            <a:cxnSpLocks/>
          </p:cNvCxnSpPr>
          <p:nvPr/>
        </p:nvCxnSpPr>
        <p:spPr>
          <a:xfrm flipH="1" flipV="1">
            <a:off x="7895889" y="4502973"/>
            <a:ext cx="237925" cy="1126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636033E-3298-C045-ABEE-F1D85188A94F}"/>
              </a:ext>
            </a:extLst>
          </p:cNvPr>
          <p:cNvSpPr/>
          <p:nvPr/>
        </p:nvSpPr>
        <p:spPr>
          <a:xfrm>
            <a:off x="886866" y="3437583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FAF40A11-AAC2-DD42-B20D-8BAF420E2C24}"/>
              </a:ext>
            </a:extLst>
          </p:cNvPr>
          <p:cNvCxnSpPr>
            <a:cxnSpLocks/>
            <a:stCxn id="93" idx="0"/>
            <a:endCxn id="26" idx="4"/>
          </p:cNvCxnSpPr>
          <p:nvPr/>
        </p:nvCxnSpPr>
        <p:spPr>
          <a:xfrm rot="5400000" flipH="1" flipV="1">
            <a:off x="600272" y="3773245"/>
            <a:ext cx="514255" cy="2749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C1B09A79-A07F-8F4A-BB94-7467307AE7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987672" y="3916624"/>
            <a:ext cx="237664" cy="223276"/>
          </a:xfrm>
          <a:prstGeom prst="bentConnector3">
            <a:avLst>
              <a:gd name="adj1" fmla="val 994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9B9C5B9F-1C31-8145-BE3F-77DCBC08A353}"/>
              </a:ext>
            </a:extLst>
          </p:cNvPr>
          <p:cNvSpPr/>
          <p:nvPr/>
        </p:nvSpPr>
        <p:spPr>
          <a:xfrm>
            <a:off x="1917569" y="3433567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Elbow Connector 137">
            <a:extLst>
              <a:ext uri="{FF2B5EF4-FFF2-40B4-BE49-F238E27FC236}">
                <a16:creationId xmlns:a16="http://schemas.microsoft.com/office/drawing/2014/main" id="{807FC165-7B67-3E44-A614-B40ABD0968E3}"/>
              </a:ext>
            </a:extLst>
          </p:cNvPr>
          <p:cNvCxnSpPr>
            <a:cxnSpLocks/>
            <a:endCxn id="137" idx="4"/>
          </p:cNvCxnSpPr>
          <p:nvPr/>
        </p:nvCxnSpPr>
        <p:spPr>
          <a:xfrm rot="5400000" flipH="1" flipV="1">
            <a:off x="1630975" y="3769229"/>
            <a:ext cx="514255" cy="2749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>
            <a:extLst>
              <a:ext uri="{FF2B5EF4-FFF2-40B4-BE49-F238E27FC236}">
                <a16:creationId xmlns:a16="http://schemas.microsoft.com/office/drawing/2014/main" id="{9BF63CC3-C28E-2A4F-8FBB-BE4E04167ECE}"/>
              </a:ext>
            </a:extLst>
          </p:cNvPr>
          <p:cNvCxnSpPr>
            <a:cxnSpLocks/>
          </p:cNvCxnSpPr>
          <p:nvPr/>
        </p:nvCxnSpPr>
        <p:spPr>
          <a:xfrm rot="16200000" flipV="1">
            <a:off x="2018375" y="3912608"/>
            <a:ext cx="237664" cy="223276"/>
          </a:xfrm>
          <a:prstGeom prst="bentConnector3">
            <a:avLst>
              <a:gd name="adj1" fmla="val 994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2B473D24-6B0B-F349-B817-DB0F11325A67}"/>
              </a:ext>
            </a:extLst>
          </p:cNvPr>
          <p:cNvSpPr/>
          <p:nvPr/>
        </p:nvSpPr>
        <p:spPr>
          <a:xfrm>
            <a:off x="2952285" y="3433567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AD3BDDA8-B59C-2341-9087-A40B56B9D5F9}"/>
              </a:ext>
            </a:extLst>
          </p:cNvPr>
          <p:cNvCxnSpPr>
            <a:cxnSpLocks/>
            <a:endCxn id="140" idx="4"/>
          </p:cNvCxnSpPr>
          <p:nvPr/>
        </p:nvCxnSpPr>
        <p:spPr>
          <a:xfrm rot="5400000" flipH="1" flipV="1">
            <a:off x="2665691" y="3769229"/>
            <a:ext cx="514255" cy="2749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145">
            <a:extLst>
              <a:ext uri="{FF2B5EF4-FFF2-40B4-BE49-F238E27FC236}">
                <a16:creationId xmlns:a16="http://schemas.microsoft.com/office/drawing/2014/main" id="{219E438A-2FFE-7B47-95C2-0A7AAEACCF05}"/>
              </a:ext>
            </a:extLst>
          </p:cNvPr>
          <p:cNvCxnSpPr>
            <a:cxnSpLocks/>
          </p:cNvCxnSpPr>
          <p:nvPr/>
        </p:nvCxnSpPr>
        <p:spPr>
          <a:xfrm rot="16200000" flipV="1">
            <a:off x="3053091" y="3912608"/>
            <a:ext cx="237664" cy="223276"/>
          </a:xfrm>
          <a:prstGeom prst="bentConnector3">
            <a:avLst>
              <a:gd name="adj1" fmla="val 994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>
            <a:extLst>
              <a:ext uri="{FF2B5EF4-FFF2-40B4-BE49-F238E27FC236}">
                <a16:creationId xmlns:a16="http://schemas.microsoft.com/office/drawing/2014/main" id="{6C4B116A-667B-4347-8B65-C05AC431D4BB}"/>
              </a:ext>
            </a:extLst>
          </p:cNvPr>
          <p:cNvSpPr/>
          <p:nvPr/>
        </p:nvSpPr>
        <p:spPr>
          <a:xfrm>
            <a:off x="3974980" y="3433567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26195DD0-25DA-BF4D-8259-44E3D6C5D72A}"/>
              </a:ext>
            </a:extLst>
          </p:cNvPr>
          <p:cNvCxnSpPr>
            <a:cxnSpLocks/>
            <a:endCxn id="147" idx="4"/>
          </p:cNvCxnSpPr>
          <p:nvPr/>
        </p:nvCxnSpPr>
        <p:spPr>
          <a:xfrm rot="5400000" flipH="1" flipV="1">
            <a:off x="3688386" y="3769229"/>
            <a:ext cx="514255" cy="2749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Elbow Connector 149">
            <a:extLst>
              <a:ext uri="{FF2B5EF4-FFF2-40B4-BE49-F238E27FC236}">
                <a16:creationId xmlns:a16="http://schemas.microsoft.com/office/drawing/2014/main" id="{3ED0C1C8-0305-E142-8482-F28940AA14EA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75786" y="3912608"/>
            <a:ext cx="237664" cy="223276"/>
          </a:xfrm>
          <a:prstGeom prst="bentConnector3">
            <a:avLst>
              <a:gd name="adj1" fmla="val 994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1F678EA5-26E7-C04B-A0A4-44B5B5B18E58}"/>
              </a:ext>
            </a:extLst>
          </p:cNvPr>
          <p:cNvSpPr/>
          <p:nvPr/>
        </p:nvSpPr>
        <p:spPr>
          <a:xfrm>
            <a:off x="4997676" y="3421873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220DA5BC-4380-2E41-902A-483C8936F1D6}"/>
              </a:ext>
            </a:extLst>
          </p:cNvPr>
          <p:cNvCxnSpPr>
            <a:cxnSpLocks/>
            <a:endCxn id="154" idx="4"/>
          </p:cNvCxnSpPr>
          <p:nvPr/>
        </p:nvCxnSpPr>
        <p:spPr>
          <a:xfrm rot="5400000" flipH="1" flipV="1">
            <a:off x="4711082" y="3757535"/>
            <a:ext cx="514255" cy="2749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0A30436D-3764-0F41-885E-99501403D620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98482" y="3900914"/>
            <a:ext cx="237664" cy="223276"/>
          </a:xfrm>
          <a:prstGeom prst="bentConnector3">
            <a:avLst>
              <a:gd name="adj1" fmla="val 994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9E93B9D0-D5FD-4743-BF63-04CEFACB8856}"/>
              </a:ext>
            </a:extLst>
          </p:cNvPr>
          <p:cNvSpPr/>
          <p:nvPr/>
        </p:nvSpPr>
        <p:spPr>
          <a:xfrm>
            <a:off x="6053963" y="3433503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820DFD04-7DC1-3043-83B5-9A4A7751693E}"/>
              </a:ext>
            </a:extLst>
          </p:cNvPr>
          <p:cNvCxnSpPr>
            <a:cxnSpLocks/>
            <a:endCxn id="157" idx="4"/>
          </p:cNvCxnSpPr>
          <p:nvPr/>
        </p:nvCxnSpPr>
        <p:spPr>
          <a:xfrm rot="5400000" flipH="1" flipV="1">
            <a:off x="5767369" y="3769165"/>
            <a:ext cx="514255" cy="2749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>
            <a:extLst>
              <a:ext uri="{FF2B5EF4-FFF2-40B4-BE49-F238E27FC236}">
                <a16:creationId xmlns:a16="http://schemas.microsoft.com/office/drawing/2014/main" id="{F0270DA9-C884-9F4F-9819-CDB9002681D7}"/>
              </a:ext>
            </a:extLst>
          </p:cNvPr>
          <p:cNvCxnSpPr>
            <a:cxnSpLocks/>
          </p:cNvCxnSpPr>
          <p:nvPr/>
        </p:nvCxnSpPr>
        <p:spPr>
          <a:xfrm rot="16200000" flipV="1">
            <a:off x="6154769" y="3912544"/>
            <a:ext cx="237664" cy="223276"/>
          </a:xfrm>
          <a:prstGeom prst="bentConnector3">
            <a:avLst>
              <a:gd name="adj1" fmla="val 994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C5867F8C-9723-4849-A73F-8C191A55BACC}"/>
              </a:ext>
            </a:extLst>
          </p:cNvPr>
          <p:cNvSpPr/>
          <p:nvPr/>
        </p:nvSpPr>
        <p:spPr>
          <a:xfrm>
            <a:off x="7107612" y="3441201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B7DB61C8-0F9E-1F48-A8E4-56A7C225459D}"/>
              </a:ext>
            </a:extLst>
          </p:cNvPr>
          <p:cNvCxnSpPr>
            <a:cxnSpLocks/>
            <a:endCxn id="160" idx="4"/>
          </p:cNvCxnSpPr>
          <p:nvPr/>
        </p:nvCxnSpPr>
        <p:spPr>
          <a:xfrm rot="5400000" flipH="1" flipV="1">
            <a:off x="6821018" y="3776863"/>
            <a:ext cx="514255" cy="2749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9A5B0A8D-410F-7C45-A783-F805D3EE76CB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08418" y="3920242"/>
            <a:ext cx="237664" cy="223276"/>
          </a:xfrm>
          <a:prstGeom prst="bentConnector3">
            <a:avLst>
              <a:gd name="adj1" fmla="val 994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11FECDFF-5223-BC49-8B70-226B26E650DA}"/>
              </a:ext>
            </a:extLst>
          </p:cNvPr>
          <p:cNvSpPr/>
          <p:nvPr/>
        </p:nvSpPr>
        <p:spPr>
          <a:xfrm>
            <a:off x="8106987" y="3441201"/>
            <a:ext cx="216000" cy="21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Elbow Connector 170">
            <a:extLst>
              <a:ext uri="{FF2B5EF4-FFF2-40B4-BE49-F238E27FC236}">
                <a16:creationId xmlns:a16="http://schemas.microsoft.com/office/drawing/2014/main" id="{6A54F85D-5660-994D-AE5D-AF45ADE7ECAF}"/>
              </a:ext>
            </a:extLst>
          </p:cNvPr>
          <p:cNvCxnSpPr>
            <a:cxnSpLocks/>
            <a:endCxn id="170" idx="4"/>
          </p:cNvCxnSpPr>
          <p:nvPr/>
        </p:nvCxnSpPr>
        <p:spPr>
          <a:xfrm rot="5400000" flipH="1" flipV="1">
            <a:off x="7820393" y="3776863"/>
            <a:ext cx="514255" cy="2749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25C7999D-6D22-944C-81FD-3F59915AA952}"/>
              </a:ext>
            </a:extLst>
          </p:cNvPr>
          <p:cNvCxnSpPr>
            <a:cxnSpLocks/>
          </p:cNvCxnSpPr>
          <p:nvPr/>
        </p:nvCxnSpPr>
        <p:spPr>
          <a:xfrm rot="16200000" flipV="1">
            <a:off x="8207793" y="3920242"/>
            <a:ext cx="237664" cy="223276"/>
          </a:xfrm>
          <a:prstGeom prst="bentConnector3">
            <a:avLst>
              <a:gd name="adj1" fmla="val 994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6B3238-6940-CE4C-8E01-4EF80F39B3BE}"/>
              </a:ext>
            </a:extLst>
          </p:cNvPr>
          <p:cNvCxnSpPr>
            <a:stCxn id="26" idx="0"/>
          </p:cNvCxnSpPr>
          <p:nvPr/>
        </p:nvCxnSpPr>
        <p:spPr>
          <a:xfrm flipV="1">
            <a:off x="994866" y="2408352"/>
            <a:ext cx="61872" cy="1029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56ADB72D-59DF-0341-98CA-BCBA5A16304C}"/>
              </a:ext>
            </a:extLst>
          </p:cNvPr>
          <p:cNvCxnSpPr>
            <a:cxnSpLocks/>
            <a:stCxn id="137" idx="0"/>
          </p:cNvCxnSpPr>
          <p:nvPr/>
        </p:nvCxnSpPr>
        <p:spPr>
          <a:xfrm flipH="1" flipV="1">
            <a:off x="1048867" y="2446695"/>
            <a:ext cx="976702" cy="98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755329E5-8E08-A841-8F1A-40D1A8ABFDD7}"/>
              </a:ext>
            </a:extLst>
          </p:cNvPr>
          <p:cNvCxnSpPr>
            <a:cxnSpLocks/>
            <a:stCxn id="140" idx="1"/>
            <a:endCxn id="58" idx="2"/>
          </p:cNvCxnSpPr>
          <p:nvPr/>
        </p:nvCxnSpPr>
        <p:spPr>
          <a:xfrm flipH="1" flipV="1">
            <a:off x="1056738" y="2408352"/>
            <a:ext cx="1927179" cy="105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3002CE59-B7B8-5641-A03D-CF140C65BB36}"/>
              </a:ext>
            </a:extLst>
          </p:cNvPr>
          <p:cNvCxnSpPr>
            <a:cxnSpLocks/>
            <a:stCxn id="147" idx="1"/>
          </p:cNvCxnSpPr>
          <p:nvPr/>
        </p:nvCxnSpPr>
        <p:spPr>
          <a:xfrm flipH="1" flipV="1">
            <a:off x="1202398" y="2427453"/>
            <a:ext cx="2804214" cy="1037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585287F8-50BE-E944-8FBD-DEE8F6C58480}"/>
              </a:ext>
            </a:extLst>
          </p:cNvPr>
          <p:cNvCxnSpPr>
            <a:cxnSpLocks/>
            <a:stCxn id="154" idx="1"/>
            <a:endCxn id="58" idx="2"/>
          </p:cNvCxnSpPr>
          <p:nvPr/>
        </p:nvCxnSpPr>
        <p:spPr>
          <a:xfrm flipH="1" flipV="1">
            <a:off x="1056738" y="2408352"/>
            <a:ext cx="3972570" cy="1045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D089D821-1D80-684C-B402-27C45DDCCAAF}"/>
              </a:ext>
            </a:extLst>
          </p:cNvPr>
          <p:cNvCxnSpPr>
            <a:cxnSpLocks/>
          </p:cNvCxnSpPr>
          <p:nvPr/>
        </p:nvCxnSpPr>
        <p:spPr>
          <a:xfrm flipH="1" flipV="1">
            <a:off x="1245930" y="2393736"/>
            <a:ext cx="6937602" cy="1031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80AB9D2-8E96-9D40-9C58-FE7C49357102}"/>
                  </a:ext>
                </a:extLst>
              </p:cNvPr>
              <p:cNvSpPr txBox="1"/>
              <p:nvPr/>
            </p:nvSpPr>
            <p:spPr>
              <a:xfrm>
                <a:off x="481967" y="3177254"/>
                <a:ext cx="635495" cy="3166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(1,1)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80AB9D2-8E96-9D40-9C58-FE7C49357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67" y="3177254"/>
                <a:ext cx="635495" cy="31669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E4E8E2F5-97DE-1645-90EC-9C904912CAFC}"/>
                  </a:ext>
                </a:extLst>
              </p:cNvPr>
              <p:cNvSpPr txBox="1"/>
              <p:nvPr/>
            </p:nvSpPr>
            <p:spPr>
              <a:xfrm>
                <a:off x="1369142" y="3259203"/>
                <a:ext cx="635495" cy="3166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(1,2)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E4E8E2F5-97DE-1645-90EC-9C904912C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142" y="3259203"/>
                <a:ext cx="635495" cy="31669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AE514FAC-1E66-3F44-A71E-97851891C5FC}"/>
                  </a:ext>
                </a:extLst>
              </p:cNvPr>
              <p:cNvSpPr txBox="1"/>
              <p:nvPr/>
            </p:nvSpPr>
            <p:spPr>
              <a:xfrm>
                <a:off x="7919935" y="3122302"/>
                <a:ext cx="635495" cy="3166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(1,8)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AE514FAC-1E66-3F44-A71E-97851891C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935" y="3122302"/>
                <a:ext cx="635495" cy="31669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66FA11E6-8B7D-814C-9426-80F46F49927B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1056164" y="2411705"/>
            <a:ext cx="947558" cy="102774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3E1DA665-3E81-4C4A-9C9B-509375B284DB}"/>
              </a:ext>
            </a:extLst>
          </p:cNvPr>
          <p:cNvCxnSpPr>
            <a:cxnSpLocks/>
          </p:cNvCxnSpPr>
          <p:nvPr/>
        </p:nvCxnSpPr>
        <p:spPr>
          <a:xfrm flipV="1">
            <a:off x="1092083" y="2440811"/>
            <a:ext cx="1998629" cy="10390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CCDEA3B9-0002-E040-86B1-317FF760F147}"/>
                  </a:ext>
                </a:extLst>
              </p:cNvPr>
              <p:cNvSpPr txBox="1"/>
              <p:nvPr/>
            </p:nvSpPr>
            <p:spPr>
              <a:xfrm>
                <a:off x="2939547" y="1534660"/>
                <a:ext cx="29001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CCDEA3B9-0002-E040-86B1-317FF760F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547" y="1534660"/>
                <a:ext cx="290016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1615F23C-47E4-4841-B5EB-1A7F57C4A273}"/>
                  </a:ext>
                </a:extLst>
              </p:cNvPr>
              <p:cNvSpPr txBox="1"/>
              <p:nvPr/>
            </p:nvSpPr>
            <p:spPr>
              <a:xfrm>
                <a:off x="3981923" y="1534659"/>
                <a:ext cx="29001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1615F23C-47E4-4841-B5EB-1A7F57C4A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923" y="1534659"/>
                <a:ext cx="290016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8D70AA2B-A668-084A-9F6D-953A09694438}"/>
                  </a:ext>
                </a:extLst>
              </p:cNvPr>
              <p:cNvSpPr txBox="1"/>
              <p:nvPr/>
            </p:nvSpPr>
            <p:spPr>
              <a:xfrm>
                <a:off x="4947434" y="1544766"/>
                <a:ext cx="29001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8D70AA2B-A668-084A-9F6D-953A09694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434" y="1544766"/>
                <a:ext cx="290016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2B66AF1-9815-EE4D-8333-3000DD30A484}"/>
                  </a:ext>
                </a:extLst>
              </p:cNvPr>
              <p:cNvSpPr txBox="1"/>
              <p:nvPr/>
            </p:nvSpPr>
            <p:spPr>
              <a:xfrm>
                <a:off x="6016506" y="1544765"/>
                <a:ext cx="29001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2B66AF1-9815-EE4D-8333-3000DD30A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506" y="1544765"/>
                <a:ext cx="290016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92DE66AA-6EB7-824A-87B6-0AFBDE42E61A}"/>
                  </a:ext>
                </a:extLst>
              </p:cNvPr>
              <p:cNvSpPr txBox="1"/>
              <p:nvPr/>
            </p:nvSpPr>
            <p:spPr>
              <a:xfrm>
                <a:off x="7036410" y="1534006"/>
                <a:ext cx="29001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92DE66AA-6EB7-824A-87B6-0AFBDE42E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410" y="1534006"/>
                <a:ext cx="290016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57F9F366-39E5-CF4C-A53A-C77818302629}"/>
                  </a:ext>
                </a:extLst>
              </p:cNvPr>
              <p:cNvSpPr txBox="1"/>
              <p:nvPr/>
            </p:nvSpPr>
            <p:spPr>
              <a:xfrm>
                <a:off x="7985350" y="1534005"/>
                <a:ext cx="290016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57F9F366-39E5-CF4C-A53A-C77818302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350" y="1534005"/>
                <a:ext cx="290016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2257DE73-BDEB-0341-903D-6AEAD7A04E24}"/>
              </a:ext>
            </a:extLst>
          </p:cNvPr>
          <p:cNvCxnSpPr>
            <a:cxnSpLocks/>
            <a:stCxn id="58" idx="0"/>
            <a:endCxn id="149" idx="2"/>
          </p:cNvCxnSpPr>
          <p:nvPr/>
        </p:nvCxnSpPr>
        <p:spPr>
          <a:xfrm flipV="1">
            <a:off x="1056738" y="1813880"/>
            <a:ext cx="8344" cy="278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A4CC1791-6EE5-2045-AC06-E1BA5E3A1181}"/>
              </a:ext>
            </a:extLst>
          </p:cNvPr>
          <p:cNvCxnSpPr>
            <a:cxnSpLocks/>
            <a:stCxn id="59" idx="0"/>
            <a:endCxn id="179" idx="2"/>
          </p:cNvCxnSpPr>
          <p:nvPr/>
        </p:nvCxnSpPr>
        <p:spPr>
          <a:xfrm flipH="1" flipV="1">
            <a:off x="1987326" y="1813879"/>
            <a:ext cx="16396" cy="281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EABF10E3-407D-5C4E-9A84-3D8DE201335D}"/>
              </a:ext>
            </a:extLst>
          </p:cNvPr>
          <p:cNvCxnSpPr>
            <a:cxnSpLocks/>
            <a:stCxn id="60" idx="0"/>
            <a:endCxn id="186" idx="2"/>
          </p:cNvCxnSpPr>
          <p:nvPr/>
        </p:nvCxnSpPr>
        <p:spPr>
          <a:xfrm flipH="1" flipV="1">
            <a:off x="3084555" y="1811659"/>
            <a:ext cx="6157" cy="2601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5A1E9BF5-9AAA-A04F-BB35-13822C8A040B}"/>
              </a:ext>
            </a:extLst>
          </p:cNvPr>
          <p:cNvCxnSpPr>
            <a:cxnSpLocks/>
            <a:stCxn id="63" idx="0"/>
            <a:endCxn id="188" idx="2"/>
          </p:cNvCxnSpPr>
          <p:nvPr/>
        </p:nvCxnSpPr>
        <p:spPr>
          <a:xfrm flipH="1" flipV="1">
            <a:off x="4126931" y="1811658"/>
            <a:ext cx="6424" cy="260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69534DD0-FC7D-FF4E-82A4-96CA4745B2EB}"/>
              </a:ext>
            </a:extLst>
          </p:cNvPr>
          <p:cNvCxnSpPr>
            <a:cxnSpLocks/>
            <a:stCxn id="61" idx="0"/>
            <a:endCxn id="189" idx="2"/>
          </p:cNvCxnSpPr>
          <p:nvPr/>
        </p:nvCxnSpPr>
        <p:spPr>
          <a:xfrm flipH="1" flipV="1">
            <a:off x="5092442" y="1821765"/>
            <a:ext cx="11757" cy="250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A603C00A-37D7-F34F-912F-F0866B7B8A0F}"/>
              </a:ext>
            </a:extLst>
          </p:cNvPr>
          <p:cNvCxnSpPr>
            <a:cxnSpLocks/>
            <a:stCxn id="62" idx="0"/>
            <a:endCxn id="190" idx="2"/>
          </p:cNvCxnSpPr>
          <p:nvPr/>
        </p:nvCxnSpPr>
        <p:spPr>
          <a:xfrm flipH="1" flipV="1">
            <a:off x="6161514" y="1821764"/>
            <a:ext cx="3841" cy="250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A9ACA39-CCA7-0F4F-9770-59930546946D}"/>
              </a:ext>
            </a:extLst>
          </p:cNvPr>
          <p:cNvCxnSpPr>
            <a:cxnSpLocks/>
            <a:stCxn id="64" idx="0"/>
            <a:endCxn id="191" idx="2"/>
          </p:cNvCxnSpPr>
          <p:nvPr/>
        </p:nvCxnSpPr>
        <p:spPr>
          <a:xfrm flipH="1" flipV="1">
            <a:off x="7181418" y="1811005"/>
            <a:ext cx="2759" cy="2607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6A3FD7CC-96F5-7841-B59C-2C5A17EDCFA4}"/>
              </a:ext>
            </a:extLst>
          </p:cNvPr>
          <p:cNvCxnSpPr>
            <a:cxnSpLocks/>
            <a:stCxn id="65" idx="0"/>
            <a:endCxn id="192" idx="2"/>
          </p:cNvCxnSpPr>
          <p:nvPr/>
        </p:nvCxnSpPr>
        <p:spPr>
          <a:xfrm flipH="1" flipV="1">
            <a:off x="8130358" y="1811004"/>
            <a:ext cx="2085" cy="260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9491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21" y="436100"/>
            <a:ext cx="7886700" cy="501310"/>
          </a:xfrm>
        </p:spPr>
        <p:txBody>
          <a:bodyPr>
            <a:noAutofit/>
          </a:bodyPr>
          <a:lstStyle/>
          <a:p>
            <a:r>
              <a:rPr lang="en-US" sz="3200" dirty="0"/>
              <a:t>The proposed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BAC6B-9E63-5240-89C2-D1C66BE17D02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69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EC3373-7C12-BA40-8A39-00DD7608C5AC}"/>
              </a:ext>
            </a:extLst>
          </p:cNvPr>
          <p:cNvSpPr/>
          <p:nvPr/>
        </p:nvSpPr>
        <p:spPr>
          <a:xfrm>
            <a:off x="3306725" y="4008473"/>
            <a:ext cx="2530549" cy="10738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D5DA46-6A87-1842-BC3E-50A8F860CCCE}"/>
              </a:ext>
            </a:extLst>
          </p:cNvPr>
          <p:cNvSpPr txBox="1"/>
          <p:nvPr/>
        </p:nvSpPr>
        <p:spPr>
          <a:xfrm>
            <a:off x="3413051" y="4222252"/>
            <a:ext cx="2424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Spatial-Temporal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3" name="Table 142">
                <a:extLst>
                  <a:ext uri="{FF2B5EF4-FFF2-40B4-BE49-F238E27FC236}">
                    <a16:creationId xmlns:a16="http://schemas.microsoft.com/office/drawing/2014/main" id="{70A36604-D17F-8347-A810-D29E0D7B14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0896914"/>
                  </p:ext>
                </p:extLst>
              </p:nvPr>
            </p:nvGraphicFramePr>
            <p:xfrm>
              <a:off x="3060847" y="5771732"/>
              <a:ext cx="3215221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6311">
                      <a:extLst>
                        <a:ext uri="{9D8B030D-6E8A-4147-A177-3AD203B41FA5}">
                          <a16:colId xmlns:a16="http://schemas.microsoft.com/office/drawing/2014/main" val="128390385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323036727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90898573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182365817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142850837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500000292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2338363193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461619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kern="120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kern="120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800" b="1" i="1" kern="120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kern="120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kern="120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800" b="1" i="1" kern="120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kern="120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kern="120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800" b="1" i="1" kern="120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074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3" name="Table 142">
                <a:extLst>
                  <a:ext uri="{FF2B5EF4-FFF2-40B4-BE49-F238E27FC236}">
                    <a16:creationId xmlns:a16="http://schemas.microsoft.com/office/drawing/2014/main" id="{70A36604-D17F-8347-A810-D29E0D7B14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0896914"/>
                  </p:ext>
                </p:extLst>
              </p:nvPr>
            </p:nvGraphicFramePr>
            <p:xfrm>
              <a:off x="3060847" y="5771732"/>
              <a:ext cx="3215221" cy="3708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56311">
                      <a:extLst>
                        <a:ext uri="{9D8B030D-6E8A-4147-A177-3AD203B41FA5}">
                          <a16:colId xmlns:a16="http://schemas.microsoft.com/office/drawing/2014/main" val="128390385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323036727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90898573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1823658178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142850837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500000292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2338363193"/>
                        </a:ext>
                      </a:extLst>
                    </a:gridCol>
                    <a:gridCol w="394130">
                      <a:extLst>
                        <a:ext uri="{9D8B030D-6E8A-4147-A177-3AD203B41FA5}">
                          <a16:colId xmlns:a16="http://schemas.microsoft.com/office/drawing/2014/main" val="34616191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78" t="-3333" r="-6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9355" t="-3333" r="-6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9355" t="-3333" r="-5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9355" t="-3333" r="-4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6250" t="-3333" r="-290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22581" t="-3333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22581" t="-3333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2581" t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30742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Up Arrow 8">
            <a:extLst>
              <a:ext uri="{FF2B5EF4-FFF2-40B4-BE49-F238E27FC236}">
                <a16:creationId xmlns:a16="http://schemas.microsoft.com/office/drawing/2014/main" id="{AEF2E636-FACB-CA4C-9CD9-27A9635B1E83}"/>
              </a:ext>
            </a:extLst>
          </p:cNvPr>
          <p:cNvSpPr/>
          <p:nvPr/>
        </p:nvSpPr>
        <p:spPr>
          <a:xfrm>
            <a:off x="4540865" y="5140841"/>
            <a:ext cx="159489" cy="572411"/>
          </a:xfrm>
          <a:prstGeom prst="up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6ECE8B-533D-654D-BAB3-40F35C4EE171}"/>
              </a:ext>
            </a:extLst>
          </p:cNvPr>
          <p:cNvSpPr/>
          <p:nvPr/>
        </p:nvSpPr>
        <p:spPr>
          <a:xfrm>
            <a:off x="1871330" y="2923953"/>
            <a:ext cx="1488558" cy="489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5CFD7-8F4B-504D-B20B-E8B96E4B6207}"/>
              </a:ext>
            </a:extLst>
          </p:cNvPr>
          <p:cNvSpPr txBox="1"/>
          <p:nvPr/>
        </p:nvSpPr>
        <p:spPr>
          <a:xfrm>
            <a:off x="2081296" y="2983836"/>
            <a:ext cx="10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Attention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54E31F90-1BBE-D547-AF81-101770E9152A}"/>
              </a:ext>
            </a:extLst>
          </p:cNvPr>
          <p:cNvSpPr/>
          <p:nvPr/>
        </p:nvSpPr>
        <p:spPr>
          <a:xfrm>
            <a:off x="3796586" y="2918360"/>
            <a:ext cx="1488558" cy="489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9D9222B-206F-AA40-A4D2-E6A7B5D0B54D}"/>
              </a:ext>
            </a:extLst>
          </p:cNvPr>
          <p:cNvSpPr txBox="1"/>
          <p:nvPr/>
        </p:nvSpPr>
        <p:spPr>
          <a:xfrm>
            <a:off x="4006552" y="2978243"/>
            <a:ext cx="10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Attention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D18B9F27-BF6D-7341-A53C-8FFFCDB4E32C}"/>
              </a:ext>
            </a:extLst>
          </p:cNvPr>
          <p:cNvSpPr/>
          <p:nvPr/>
        </p:nvSpPr>
        <p:spPr>
          <a:xfrm>
            <a:off x="5721842" y="2930141"/>
            <a:ext cx="1488558" cy="4890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66B92F7-D752-C14B-A86E-E64C54AFD844}"/>
              </a:ext>
            </a:extLst>
          </p:cNvPr>
          <p:cNvSpPr txBox="1"/>
          <p:nvPr/>
        </p:nvSpPr>
        <p:spPr>
          <a:xfrm>
            <a:off x="5931808" y="2990024"/>
            <a:ext cx="106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Attention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DD21550-B3B4-304C-AED2-21F19F123066}"/>
              </a:ext>
            </a:extLst>
          </p:cNvPr>
          <p:cNvSpPr/>
          <p:nvPr/>
        </p:nvSpPr>
        <p:spPr>
          <a:xfrm>
            <a:off x="1871330" y="1626781"/>
            <a:ext cx="1435395" cy="4784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865255-24FD-994C-8501-E3C5ECC1E2B2}"/>
              </a:ext>
            </a:extLst>
          </p:cNvPr>
          <p:cNvSpPr txBox="1"/>
          <p:nvPr/>
        </p:nvSpPr>
        <p:spPr>
          <a:xfrm>
            <a:off x="2241015" y="169761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LSTM</a:t>
            </a:r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6F897E5E-417C-E74F-A255-81B387184248}"/>
              </a:ext>
            </a:extLst>
          </p:cNvPr>
          <p:cNvSpPr/>
          <p:nvPr/>
        </p:nvSpPr>
        <p:spPr>
          <a:xfrm>
            <a:off x="3823167" y="1626781"/>
            <a:ext cx="1435395" cy="4784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5F9E2FA-7823-6C44-A913-62A76BEEFCEA}"/>
              </a:ext>
            </a:extLst>
          </p:cNvPr>
          <p:cNvSpPr txBox="1"/>
          <p:nvPr/>
        </p:nvSpPr>
        <p:spPr>
          <a:xfrm>
            <a:off x="4192852" y="169761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LSTM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6573D07A-6CE1-8549-AA39-1B7EADB88875}"/>
              </a:ext>
            </a:extLst>
          </p:cNvPr>
          <p:cNvSpPr/>
          <p:nvPr/>
        </p:nvSpPr>
        <p:spPr>
          <a:xfrm>
            <a:off x="5775004" y="1627706"/>
            <a:ext cx="1435395" cy="47846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66E9499-9138-884F-84EA-3D7E2FB08AAD}"/>
              </a:ext>
            </a:extLst>
          </p:cNvPr>
          <p:cNvSpPr txBox="1"/>
          <p:nvPr/>
        </p:nvSpPr>
        <p:spPr>
          <a:xfrm>
            <a:off x="6144689" y="169853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LSTM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DE4CBC-DA6E-A64D-B760-24AB0E52FDF4}"/>
              </a:ext>
            </a:extLst>
          </p:cNvPr>
          <p:cNvCxnSpPr>
            <a:stCxn id="3" idx="0"/>
            <a:endCxn id="10" idx="4"/>
          </p:cNvCxnSpPr>
          <p:nvPr/>
        </p:nvCxnSpPr>
        <p:spPr>
          <a:xfrm flipH="1" flipV="1">
            <a:off x="2615609" y="3413051"/>
            <a:ext cx="1956391" cy="595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11F04DFF-4610-8F47-831D-9EEF40BE8D2D}"/>
              </a:ext>
            </a:extLst>
          </p:cNvPr>
          <p:cNvCxnSpPr>
            <a:cxnSpLocks/>
            <a:stCxn id="3" idx="0"/>
            <a:endCxn id="152" idx="4"/>
          </p:cNvCxnSpPr>
          <p:nvPr/>
        </p:nvCxnSpPr>
        <p:spPr>
          <a:xfrm flipH="1" flipV="1">
            <a:off x="4540865" y="3407458"/>
            <a:ext cx="31135" cy="601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F14B8CBF-0AEB-8444-92D3-67B799F3EB32}"/>
              </a:ext>
            </a:extLst>
          </p:cNvPr>
          <p:cNvCxnSpPr>
            <a:cxnSpLocks/>
            <a:stCxn id="3" idx="0"/>
            <a:endCxn id="162" idx="4"/>
          </p:cNvCxnSpPr>
          <p:nvPr/>
        </p:nvCxnSpPr>
        <p:spPr>
          <a:xfrm flipV="1">
            <a:off x="4572000" y="3419239"/>
            <a:ext cx="1894121" cy="589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7EAF4561-1BA0-B94D-AB84-994C0F771DE4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H="1" flipV="1">
            <a:off x="2589028" y="2105247"/>
            <a:ext cx="26581" cy="818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441E8DA8-6A0A-A849-A155-CDE5F9F2824B}"/>
              </a:ext>
            </a:extLst>
          </p:cNvPr>
          <p:cNvCxnSpPr>
            <a:cxnSpLocks/>
            <a:stCxn id="152" idx="0"/>
            <a:endCxn id="164" idx="2"/>
          </p:cNvCxnSpPr>
          <p:nvPr/>
        </p:nvCxnSpPr>
        <p:spPr>
          <a:xfrm flipV="1">
            <a:off x="4540865" y="2105247"/>
            <a:ext cx="0" cy="813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3E0858C6-8714-DA4B-B2DF-083B5A2BCA23}"/>
              </a:ext>
            </a:extLst>
          </p:cNvPr>
          <p:cNvCxnSpPr>
            <a:cxnSpLocks/>
            <a:stCxn id="162" idx="0"/>
            <a:endCxn id="166" idx="2"/>
          </p:cNvCxnSpPr>
          <p:nvPr/>
        </p:nvCxnSpPr>
        <p:spPr>
          <a:xfrm flipV="1">
            <a:off x="6466121" y="2106172"/>
            <a:ext cx="26581" cy="8239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70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6652"/>
          </a:xfrm>
        </p:spPr>
        <p:txBody>
          <a:bodyPr>
            <a:normAutofit/>
          </a:bodyPr>
          <a:lstStyle/>
          <a:p>
            <a:r>
              <a:rPr lang="en-US" sz="2800" dirty="0"/>
              <a:t>Related works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66861"/>
            <a:ext cx="2057400" cy="365125"/>
          </a:xfrm>
        </p:spPr>
        <p:txBody>
          <a:bodyPr/>
          <a:lstStyle/>
          <a:p>
            <a:fld id="{61D55499-0115-0049-89CD-CC8763871F84}" type="slidenum">
              <a:rPr lang="en-US" smtClean="0"/>
              <a:t>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877D8-B058-0D49-8CBB-BB13EE360630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45BA6B-EB2F-CC41-A70E-C489DAFFF0B5}"/>
              </a:ext>
            </a:extLst>
          </p:cNvPr>
          <p:cNvCxnSpPr>
            <a:cxnSpLocks/>
          </p:cNvCxnSpPr>
          <p:nvPr/>
        </p:nvCxnSpPr>
        <p:spPr>
          <a:xfrm flipV="1">
            <a:off x="590248" y="4597828"/>
            <a:ext cx="7702414" cy="2"/>
          </a:xfrm>
          <a:prstGeom prst="straightConnector1">
            <a:avLst/>
          </a:prstGeom>
          <a:ln w="50800">
            <a:solidFill>
              <a:schemeClr val="accent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B657893-B807-664F-8DBE-4AE4A8449563}"/>
              </a:ext>
            </a:extLst>
          </p:cNvPr>
          <p:cNvSpPr/>
          <p:nvPr/>
        </p:nvSpPr>
        <p:spPr>
          <a:xfrm>
            <a:off x="1245004" y="4490585"/>
            <a:ext cx="203200" cy="21448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8A1155B-A94E-ED49-8C6A-99D78F33F4C0}"/>
              </a:ext>
            </a:extLst>
          </p:cNvPr>
          <p:cNvSpPr/>
          <p:nvPr/>
        </p:nvSpPr>
        <p:spPr>
          <a:xfrm>
            <a:off x="5419057" y="4490584"/>
            <a:ext cx="203200" cy="21448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36A87B-E5AA-5348-A874-A047B894FF3C}"/>
              </a:ext>
            </a:extLst>
          </p:cNvPr>
          <p:cNvSpPr txBox="1"/>
          <p:nvPr/>
        </p:nvSpPr>
        <p:spPr>
          <a:xfrm>
            <a:off x="68246" y="2905426"/>
            <a:ext cx="2556711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u="sng" dirty="0"/>
              <a:t>Infocom</a:t>
            </a:r>
          </a:p>
          <a:p>
            <a:r>
              <a:rPr lang="en-US" dirty="0"/>
              <a:t>Traffic interpolation using tensor completion.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304F50-FC8A-4549-9C79-8684CA910F0A}"/>
              </a:ext>
            </a:extLst>
          </p:cNvPr>
          <p:cNvCxnSpPr>
            <a:cxnSpLocks/>
            <a:stCxn id="13" idx="0"/>
            <a:endCxn id="20" idx="2"/>
          </p:cNvCxnSpPr>
          <p:nvPr/>
        </p:nvCxnSpPr>
        <p:spPr>
          <a:xfrm flipH="1" flipV="1">
            <a:off x="1346602" y="3828756"/>
            <a:ext cx="2" cy="66182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6FB9803-DC23-2B49-813C-24036EFADA12}"/>
              </a:ext>
            </a:extLst>
          </p:cNvPr>
          <p:cNvSpPr txBox="1"/>
          <p:nvPr/>
        </p:nvSpPr>
        <p:spPr>
          <a:xfrm>
            <a:off x="778495" y="4674367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54F6A9-4462-B24E-AC52-56037B727AF8}"/>
              </a:ext>
            </a:extLst>
          </p:cNvPr>
          <p:cNvSpPr txBox="1"/>
          <p:nvPr/>
        </p:nvSpPr>
        <p:spPr>
          <a:xfrm>
            <a:off x="251580" y="5304805"/>
            <a:ext cx="2775399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Journals:</a:t>
            </a:r>
          </a:p>
          <a:p>
            <a:r>
              <a:rPr lang="en-US" dirty="0"/>
              <a:t>Traffic Matrix estimation based on deep learning and probabilistic model.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84B594-C4E4-5E40-ACFD-2BEB64E2771F}"/>
              </a:ext>
            </a:extLst>
          </p:cNvPr>
          <p:cNvCxnSpPr>
            <a:cxnSpLocks/>
            <a:stCxn id="28" idx="0"/>
            <a:endCxn id="13" idx="4"/>
          </p:cNvCxnSpPr>
          <p:nvPr/>
        </p:nvCxnSpPr>
        <p:spPr>
          <a:xfrm flipH="1" flipV="1">
            <a:off x="1346604" y="4705074"/>
            <a:ext cx="292676" cy="59973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EB6CE95-5FA1-FC44-B957-74F55D0A735B}"/>
              </a:ext>
            </a:extLst>
          </p:cNvPr>
          <p:cNvSpPr txBox="1"/>
          <p:nvPr/>
        </p:nvSpPr>
        <p:spPr>
          <a:xfrm>
            <a:off x="5520656" y="4673337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2017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08A730-FFDC-A94B-8284-B04C473E6704}"/>
              </a:ext>
            </a:extLst>
          </p:cNvPr>
          <p:cNvSpPr txBox="1"/>
          <p:nvPr/>
        </p:nvSpPr>
        <p:spPr>
          <a:xfrm>
            <a:off x="2993148" y="2690090"/>
            <a:ext cx="275371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u="sng" dirty="0"/>
              <a:t>Infocom</a:t>
            </a:r>
          </a:p>
          <a:p>
            <a:r>
              <a:rPr lang="en-US" dirty="0"/>
              <a:t>Traffic recovery under dynamic condition using tensor completion.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7229DA4-BF21-CA49-B8E8-19AA85490B97}"/>
              </a:ext>
            </a:extLst>
          </p:cNvPr>
          <p:cNvCxnSpPr>
            <a:cxnSpLocks/>
            <a:stCxn id="19" idx="0"/>
            <a:endCxn id="31" idx="2"/>
          </p:cNvCxnSpPr>
          <p:nvPr/>
        </p:nvCxnSpPr>
        <p:spPr>
          <a:xfrm flipH="1" flipV="1">
            <a:off x="4370003" y="3890419"/>
            <a:ext cx="1150654" cy="60016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73AEE14-BE2C-B448-9D20-5E39FA3D3A16}"/>
              </a:ext>
            </a:extLst>
          </p:cNvPr>
          <p:cNvSpPr txBox="1"/>
          <p:nvPr/>
        </p:nvSpPr>
        <p:spPr>
          <a:xfrm>
            <a:off x="3742340" y="5292596"/>
            <a:ext cx="3257550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u="sng" dirty="0"/>
              <a:t>Infocom</a:t>
            </a:r>
          </a:p>
          <a:p>
            <a:r>
              <a:rPr lang="en-US" dirty="0"/>
              <a:t>Spatial temporal modelling and prediction in </a:t>
            </a:r>
            <a:r>
              <a:rPr lang="en-US" b="1" dirty="0">
                <a:solidFill>
                  <a:srgbClr val="FF0000"/>
                </a:solidFill>
              </a:rPr>
              <a:t>Cellular network </a:t>
            </a:r>
            <a:r>
              <a:rPr lang="en-US" dirty="0"/>
              <a:t>using Deep Learning.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F4586EC-BA44-874F-9941-2057E2BC6239}"/>
              </a:ext>
            </a:extLst>
          </p:cNvPr>
          <p:cNvCxnSpPr>
            <a:cxnSpLocks/>
            <a:stCxn id="19" idx="4"/>
            <a:endCxn id="41" idx="0"/>
          </p:cNvCxnSpPr>
          <p:nvPr/>
        </p:nvCxnSpPr>
        <p:spPr>
          <a:xfrm flipH="1">
            <a:off x="5371115" y="4705073"/>
            <a:ext cx="149542" cy="58752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A44EF4F-1F2C-A249-9452-85571FBE5D21}"/>
              </a:ext>
            </a:extLst>
          </p:cNvPr>
          <p:cNvSpPr txBox="1"/>
          <p:nvPr/>
        </p:nvSpPr>
        <p:spPr>
          <a:xfrm>
            <a:off x="6115050" y="2713666"/>
            <a:ext cx="2743199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u="sng" dirty="0"/>
              <a:t>IEEE Access</a:t>
            </a:r>
          </a:p>
          <a:p>
            <a:r>
              <a:rPr lang="en-US" dirty="0"/>
              <a:t>Traffic prediction using recurrent convolutional network in </a:t>
            </a:r>
            <a:r>
              <a:rPr lang="en-US" dirty="0">
                <a:solidFill>
                  <a:srgbClr val="FF0000"/>
                </a:solidFill>
              </a:rPr>
              <a:t>Data center.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77562ED-F2DF-3C40-B8A6-62C461E15D12}"/>
              </a:ext>
            </a:extLst>
          </p:cNvPr>
          <p:cNvCxnSpPr>
            <a:cxnSpLocks/>
            <a:stCxn id="19" idx="7"/>
            <a:endCxn id="45" idx="2"/>
          </p:cNvCxnSpPr>
          <p:nvPr/>
        </p:nvCxnSpPr>
        <p:spPr>
          <a:xfrm flipV="1">
            <a:off x="5592499" y="3913995"/>
            <a:ext cx="1894151" cy="608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C8695501-56C8-1649-9C97-98BE2165F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005208"/>
              </p:ext>
            </p:extLst>
          </p:nvPr>
        </p:nvGraphicFramePr>
        <p:xfrm>
          <a:off x="3987233" y="256861"/>
          <a:ext cx="4715334" cy="18641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684">
                  <a:extLst>
                    <a:ext uri="{9D8B030D-6E8A-4147-A177-3AD203B41FA5}">
                      <a16:colId xmlns:a16="http://schemas.microsoft.com/office/drawing/2014/main" val="586521663"/>
                    </a:ext>
                  </a:extLst>
                </a:gridCol>
                <a:gridCol w="4214650">
                  <a:extLst>
                    <a:ext uri="{9D8B030D-6E8A-4147-A177-3AD203B41FA5}">
                      <a16:colId xmlns:a16="http://schemas.microsoft.com/office/drawing/2014/main" val="375047769"/>
                    </a:ext>
                  </a:extLst>
                </a:gridCol>
              </a:tblGrid>
              <a:tr h="5839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Network tomography based approach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210084"/>
                  </a:ext>
                </a:extLst>
              </a:tr>
              <a:tr h="5009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Traffic interpolation using Compressive Sensing and Matrix Completion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446725"/>
                  </a:ext>
                </a:extLst>
              </a:tr>
              <a:tr h="4089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Traffic prediction using Deep Learning approach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126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993995"/>
      </p:ext>
    </p:extLst>
  </p:cSld>
  <p:clrMapOvr>
    <a:masterClrMapping/>
  </p:clrMapOvr>
  <p:transition spd="slow">
    <p:push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1040"/>
            <a:ext cx="7886700" cy="876652"/>
          </a:xfrm>
        </p:spPr>
        <p:txBody>
          <a:bodyPr>
            <a:normAutofit/>
          </a:bodyPr>
          <a:lstStyle/>
          <a:p>
            <a:r>
              <a:rPr lang="en-US" sz="3200" dirty="0"/>
              <a:t>References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710DC-1168-2344-B893-C7F8E1D5D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66840-20DE-4844-986D-4E091FAF6569}" type="datetime1">
              <a:rPr lang="en-US" smtClean="0"/>
              <a:t>7/4/18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4D29-4781-1543-8694-9DD65AE1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National Institute of Informatics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70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17E3C1-375F-6E43-BDD7-7224CF57333E}"/>
              </a:ext>
            </a:extLst>
          </p:cNvPr>
          <p:cNvSpPr txBox="1"/>
          <p:nvPr/>
        </p:nvSpPr>
        <p:spPr>
          <a:xfrm>
            <a:off x="470900" y="987777"/>
            <a:ext cx="848520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 err="1"/>
              <a:t>Malboubi</a:t>
            </a:r>
            <a:r>
              <a:rPr lang="en-US" sz="1400" dirty="0"/>
              <a:t>, M., Wang, L., </a:t>
            </a:r>
            <a:r>
              <a:rPr lang="en-US" sz="1400" dirty="0" err="1"/>
              <a:t>Chuah</a:t>
            </a:r>
            <a:r>
              <a:rPr lang="en-US" sz="1400" dirty="0"/>
              <a:t>, C. N., &amp; Sharma, P. (2014). Intelligent SDN based traffic (de)Aggregation and Measurement Paradigm (</a:t>
            </a:r>
            <a:r>
              <a:rPr lang="en-US" sz="1400" dirty="0" err="1"/>
              <a:t>iSTAMP</a:t>
            </a:r>
            <a:r>
              <a:rPr lang="en-US" sz="1400" dirty="0"/>
              <a:t>). </a:t>
            </a:r>
            <a:r>
              <a:rPr lang="en-US" sz="1400" i="1" dirty="0"/>
              <a:t>Proceedings - IEEE INFOCOM</a:t>
            </a:r>
            <a:r>
              <a:rPr lang="en-US" sz="1400" dirty="0"/>
              <a:t>, 934–942.</a:t>
            </a:r>
          </a:p>
          <a:p>
            <a:endParaRPr lang="en-US" sz="1400" dirty="0"/>
          </a:p>
          <a:p>
            <a:r>
              <a:rPr lang="en-US" sz="1400" dirty="0"/>
              <a:t>[2] Suh, </a:t>
            </a:r>
            <a:r>
              <a:rPr lang="en-US" sz="1400" dirty="0" err="1"/>
              <a:t>Junho</a:t>
            </a:r>
            <a:r>
              <a:rPr lang="en-US" sz="1400" dirty="0"/>
              <a:t>, et al. "</a:t>
            </a:r>
            <a:r>
              <a:rPr lang="en-US" sz="1400" dirty="0" err="1"/>
              <a:t>Opensample</a:t>
            </a:r>
            <a:r>
              <a:rPr lang="en-US" sz="1400" dirty="0"/>
              <a:t>: A low-latency, sampling-based measurement platform for commodity </a:t>
            </a:r>
            <a:r>
              <a:rPr lang="en-US" sz="1400" dirty="0" err="1"/>
              <a:t>sdn</a:t>
            </a:r>
            <a:r>
              <a:rPr lang="en-US" sz="1400" dirty="0"/>
              <a:t>." </a:t>
            </a:r>
            <a:r>
              <a:rPr lang="en-US" sz="1400" i="1" dirty="0"/>
              <a:t>Distributed Computing Systems (ICDCS), 2014 IEEE 34th International Conference on</a:t>
            </a:r>
            <a:r>
              <a:rPr lang="en-US" sz="1400" dirty="0"/>
              <a:t>. IEEE, 2014.</a:t>
            </a:r>
          </a:p>
          <a:p>
            <a:endParaRPr lang="en-US" sz="1400" dirty="0"/>
          </a:p>
          <a:p>
            <a:r>
              <a:rPr lang="en-US" sz="1400" dirty="0"/>
              <a:t>[3] Hu, Z., &amp; Luo, J. (2015). Cracking network monitoring in DCNs with SDN. </a:t>
            </a:r>
            <a:r>
              <a:rPr lang="en-US" sz="1400" i="1" dirty="0"/>
              <a:t>Proceedings - IEEE INFOCOM</a:t>
            </a:r>
            <a:r>
              <a:rPr lang="en-US" sz="1400" dirty="0"/>
              <a:t>, </a:t>
            </a:r>
            <a:r>
              <a:rPr lang="en-US" sz="1400" i="1" dirty="0"/>
              <a:t>26</a:t>
            </a:r>
            <a:r>
              <a:rPr lang="en-US" sz="1400" dirty="0"/>
              <a:t>, 199–207. </a:t>
            </a:r>
          </a:p>
          <a:p>
            <a:endParaRPr lang="en-US" sz="1400" dirty="0"/>
          </a:p>
          <a:p>
            <a:r>
              <a:rPr lang="en-US" sz="1400" dirty="0"/>
              <a:t>[4] </a:t>
            </a:r>
            <a:r>
              <a:rPr lang="en-US" sz="1400" dirty="0" err="1"/>
              <a:t>Xie</a:t>
            </a:r>
            <a:r>
              <a:rPr lang="en-US" sz="1400" dirty="0"/>
              <a:t>, K., Wang, L., Wang, X., </a:t>
            </a:r>
            <a:r>
              <a:rPr lang="en-US" sz="1400" dirty="0" err="1"/>
              <a:t>Xie</a:t>
            </a:r>
            <a:r>
              <a:rPr lang="en-US" sz="1400" dirty="0"/>
              <a:t>, G., Zhang, G., </a:t>
            </a:r>
            <a:r>
              <a:rPr lang="en-US" sz="1400" dirty="0" err="1"/>
              <a:t>Xie</a:t>
            </a:r>
            <a:r>
              <a:rPr lang="en-US" sz="1400" dirty="0"/>
              <a:t>, D., &amp; Wen, J. (2015). Sequential and adaptive sampling for matrix completion in network monitoring systems. </a:t>
            </a:r>
            <a:r>
              <a:rPr lang="en-US" sz="1400" i="1" dirty="0"/>
              <a:t>Computer Communications (INFOCOM), 2015 IEEE Conference on</a:t>
            </a:r>
            <a:r>
              <a:rPr lang="en-US" sz="1400" dirty="0"/>
              <a:t>, 2443–2451. </a:t>
            </a:r>
          </a:p>
          <a:p>
            <a:endParaRPr lang="en-US" sz="1400" dirty="0"/>
          </a:p>
          <a:p>
            <a:r>
              <a:rPr lang="en-US" sz="1400" dirty="0"/>
              <a:t>[5] </a:t>
            </a:r>
            <a:r>
              <a:rPr lang="en-US" sz="1400" dirty="0" err="1"/>
              <a:t>Bozakov</a:t>
            </a:r>
            <a:r>
              <a:rPr lang="en-US" sz="1400" dirty="0"/>
              <a:t>, </a:t>
            </a:r>
            <a:r>
              <a:rPr lang="en-US" sz="1400" dirty="0" err="1"/>
              <a:t>Zdravko</a:t>
            </a:r>
            <a:r>
              <a:rPr lang="en-US" sz="1400" dirty="0"/>
              <a:t>, et al. "Measurement-based flow characterization in centrally controlled networks." </a:t>
            </a:r>
            <a:r>
              <a:rPr lang="en-US" sz="1400" i="1" dirty="0"/>
              <a:t>Computer Communications, IEEE INFOCOM 2016-The 35th Annual IEEE International Conference on</a:t>
            </a:r>
            <a:r>
              <a:rPr lang="en-US" sz="1400" dirty="0"/>
              <a:t>. IEEE, 2016.</a:t>
            </a:r>
          </a:p>
          <a:p>
            <a:endParaRPr lang="en-US" sz="1400" dirty="0"/>
          </a:p>
          <a:p>
            <a:r>
              <a:rPr lang="en-US" sz="1400" dirty="0"/>
              <a:t>[6] </a:t>
            </a:r>
            <a:r>
              <a:rPr lang="en-US" sz="1400" dirty="0" err="1"/>
              <a:t>Xie</a:t>
            </a:r>
            <a:r>
              <a:rPr lang="en-US" sz="1400" dirty="0"/>
              <a:t>, K., Wang, L., Wang, X., </a:t>
            </a:r>
            <a:r>
              <a:rPr lang="en-US" sz="1400" dirty="0" err="1"/>
              <a:t>Xie</a:t>
            </a:r>
            <a:r>
              <a:rPr lang="en-US" sz="1400" dirty="0"/>
              <a:t>, G., Wen, J., &amp; Zhang, G. (2016). Accurate recovery of Internet traffic data: A tensor completion approach. </a:t>
            </a:r>
            <a:r>
              <a:rPr lang="en-US" sz="1400" i="1" dirty="0"/>
              <a:t>Transaction on Networking</a:t>
            </a:r>
            <a:r>
              <a:rPr lang="en-US" sz="1400" dirty="0"/>
              <a:t>, </a:t>
            </a:r>
            <a:r>
              <a:rPr lang="en-US" sz="1400" i="1" dirty="0"/>
              <a:t>2016</a:t>
            </a:r>
            <a:r>
              <a:rPr lang="en-US" sz="1400" dirty="0"/>
              <a:t>–</a:t>
            </a:r>
            <a:r>
              <a:rPr lang="en-US" sz="1400" i="1" dirty="0"/>
              <a:t>July</a:t>
            </a:r>
            <a:r>
              <a:rPr lang="en-US" sz="1400" dirty="0"/>
              <a:t>, 1–14. </a:t>
            </a:r>
          </a:p>
          <a:p>
            <a:endParaRPr lang="en-US" sz="1400" dirty="0"/>
          </a:p>
          <a:p>
            <a:r>
              <a:rPr lang="en-US" sz="1400" dirty="0"/>
              <a:t>[7] </a:t>
            </a:r>
            <a:r>
              <a:rPr lang="en-US" sz="1400" dirty="0" err="1"/>
              <a:t>Nie</a:t>
            </a:r>
            <a:r>
              <a:rPr lang="en-US" sz="1400" dirty="0"/>
              <a:t>, L., Jiang, D., Guo, L., &amp; Yu, S. (2016). Traffic matrix prediction and estimation based on deep learning in large-scale IP backbone networks. </a:t>
            </a:r>
            <a:r>
              <a:rPr lang="en-US" sz="1400" i="1" dirty="0"/>
              <a:t>Journal of Network and Computer Applications</a:t>
            </a:r>
            <a:r>
              <a:rPr lang="en-US" sz="1400" dirty="0"/>
              <a:t>, </a:t>
            </a:r>
            <a:r>
              <a:rPr lang="en-US" sz="1400" i="1" dirty="0"/>
              <a:t>76</a:t>
            </a:r>
            <a:r>
              <a:rPr lang="en-US" sz="1400" dirty="0"/>
              <a:t>(October), 16–22. </a:t>
            </a:r>
          </a:p>
          <a:p>
            <a:endParaRPr lang="en-US" sz="1400" dirty="0"/>
          </a:p>
          <a:p>
            <a:r>
              <a:rPr lang="en-US" sz="1400" dirty="0"/>
              <a:t>[8] </a:t>
            </a:r>
            <a:r>
              <a:rPr lang="en-US" sz="1400" dirty="0" err="1"/>
              <a:t>Xie</a:t>
            </a:r>
            <a:r>
              <a:rPr lang="en-US" sz="1400" dirty="0"/>
              <a:t>, </a:t>
            </a:r>
            <a:r>
              <a:rPr lang="en-US" sz="1400" dirty="0" err="1"/>
              <a:t>Kun</a:t>
            </a:r>
            <a:r>
              <a:rPr lang="en-US" sz="1400" dirty="0"/>
              <a:t>, et al. "Accurate recovery of Internet traffic data under dynamic measurements." </a:t>
            </a:r>
            <a:r>
              <a:rPr lang="en-US" sz="1400" i="1" dirty="0"/>
              <a:t>INFOCOM 2017-IEEE Conference on Computer Communications, IEEE</a:t>
            </a:r>
            <a:r>
              <a:rPr lang="en-US" sz="1400" dirty="0"/>
              <a:t>. IEEE, 2017.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753624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AF5A9-3730-D640-9752-1F50F1FB9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55499-0115-0049-89CD-CC8763871F84}" type="slidenum">
              <a:rPr lang="en-US" smtClean="0"/>
              <a:t>71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4A2EF2-3F43-544C-9915-75381B62C4A9}"/>
              </a:ext>
            </a:extLst>
          </p:cNvPr>
          <p:cNvSpPr txBox="1"/>
          <p:nvPr/>
        </p:nvSpPr>
        <p:spPr>
          <a:xfrm>
            <a:off x="2990765" y="2720622"/>
            <a:ext cx="3162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46585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6652"/>
          </a:xfrm>
        </p:spPr>
        <p:txBody>
          <a:bodyPr>
            <a:normAutofit/>
          </a:bodyPr>
          <a:lstStyle/>
          <a:p>
            <a:r>
              <a:rPr lang="en-US" sz="2800" dirty="0"/>
              <a:t>Related works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66861"/>
            <a:ext cx="2057400" cy="365125"/>
          </a:xfrm>
        </p:spPr>
        <p:txBody>
          <a:bodyPr/>
          <a:lstStyle/>
          <a:p>
            <a:fld id="{61D55499-0115-0049-89CD-CC8763871F84}" type="slidenum">
              <a:rPr lang="en-US" smtClean="0"/>
              <a:t>8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877D8-B058-0D49-8CBB-BB13EE360630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9F1A08A-01C3-9142-9290-52B1C66ACB94}"/>
              </a:ext>
            </a:extLst>
          </p:cNvPr>
          <p:cNvSpPr txBox="1"/>
          <p:nvPr/>
        </p:nvSpPr>
        <p:spPr>
          <a:xfrm>
            <a:off x="693683" y="1618593"/>
            <a:ext cx="681885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Network Tomography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Inferring traffic based on link count and routing information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Under-constrained problem (# of flows &gt;&gt; # of link monitored) </a:t>
            </a:r>
          </a:p>
          <a:p>
            <a:pPr lvl="1"/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Traffic recovery and interpolation.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Recovering the missing traffic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For traffic analysis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Traffic prediction based Deep Learning approach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Cellular Network and Data center.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/>
              <a:t>Backbone network?</a:t>
            </a:r>
          </a:p>
        </p:txBody>
      </p:sp>
    </p:spTree>
    <p:extLst>
      <p:ext uri="{BB962C8B-B14F-4D97-AF65-F5344CB8AC3E}">
        <p14:creationId xmlns:p14="http://schemas.microsoft.com/office/powerpoint/2010/main" val="2859487374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6C6E-C4DA-3F41-8E8B-41512E1B0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76652"/>
          </a:xfrm>
        </p:spPr>
        <p:txBody>
          <a:bodyPr>
            <a:normAutofit/>
          </a:bodyPr>
          <a:lstStyle/>
          <a:p>
            <a:r>
              <a:rPr lang="en-US" sz="2800" dirty="0"/>
              <a:t>Problem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6F2-0A2D-0C45-93CC-BF7F348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66861"/>
            <a:ext cx="2057400" cy="365125"/>
          </a:xfrm>
        </p:spPr>
        <p:txBody>
          <a:bodyPr/>
          <a:lstStyle/>
          <a:p>
            <a:fld id="{61D55499-0115-0049-89CD-CC8763871F84}" type="slidenum">
              <a:rPr lang="en-US" smtClean="0"/>
              <a:t>9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877D8-B058-0D49-8CBB-BB13EE360630}"/>
              </a:ext>
            </a:extLst>
          </p:cNvPr>
          <p:cNvCxnSpPr>
            <a:cxnSpLocks/>
          </p:cNvCxnSpPr>
          <p:nvPr/>
        </p:nvCxnSpPr>
        <p:spPr>
          <a:xfrm>
            <a:off x="628650" y="480447"/>
            <a:ext cx="0" cy="5121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814CB31-E213-E54D-89AD-C14661108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92920"/>
            <a:ext cx="3810000" cy="231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0B944E-591D-D643-A63E-3172DCB008F6}"/>
              </a:ext>
            </a:extLst>
          </p:cNvPr>
          <p:cNvSpPr txBox="1"/>
          <p:nvPr/>
        </p:nvSpPr>
        <p:spPr>
          <a:xfrm>
            <a:off x="628650" y="42672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SDN architecture opens new approaches in comprehensive network monitoring and management.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2A3502-3D73-3047-BFC3-8D2ED2CAD7E3}"/>
              </a:ext>
            </a:extLst>
          </p:cNvPr>
          <p:cNvSpPr txBox="1"/>
          <p:nvPr/>
        </p:nvSpPr>
        <p:spPr>
          <a:xfrm>
            <a:off x="5108027" y="1492920"/>
            <a:ext cx="35504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Monitoring all flows in the network: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High computational cost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Traffic overhead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Impractical 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24B59F1E-C709-C045-AE4F-89C7D96C8151}"/>
              </a:ext>
            </a:extLst>
          </p:cNvPr>
          <p:cNvSpPr/>
          <p:nvPr/>
        </p:nvSpPr>
        <p:spPr>
          <a:xfrm>
            <a:off x="6457950" y="3100090"/>
            <a:ext cx="714703" cy="608107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6FF289-578B-7B46-A7EA-CD8BEFC13D10}"/>
              </a:ext>
            </a:extLst>
          </p:cNvPr>
          <p:cNvSpPr txBox="1"/>
          <p:nvPr/>
        </p:nvSpPr>
        <p:spPr>
          <a:xfrm>
            <a:off x="5108027" y="4067145"/>
            <a:ext cx="3856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Partial monitoring and </a:t>
            </a:r>
            <a:r>
              <a:rPr lang="en-US" sz="2000" dirty="0">
                <a:solidFill>
                  <a:srgbClr val="C00000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4148955015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16075</TotalTime>
  <Words>2895</Words>
  <Application>Microsoft Macintosh PowerPoint</Application>
  <PresentationFormat>On-screen Show (4:3)</PresentationFormat>
  <Paragraphs>1306</Paragraphs>
  <Slides>71</Slides>
  <Notes>2</Notes>
  <HiddenSlides>38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游ゴシック</vt:lpstr>
      <vt:lpstr>Arial</vt:lpstr>
      <vt:lpstr>Calibri</vt:lpstr>
      <vt:lpstr>Calibri Light</vt:lpstr>
      <vt:lpstr>Cambria Math</vt:lpstr>
      <vt:lpstr>Wingdings</vt:lpstr>
      <vt:lpstr>Office Theme</vt:lpstr>
      <vt:lpstr>Traffic Matrix Prediction based on Bidirectional Recurrent Neural Network and Long Short-Term Memory</vt:lpstr>
      <vt:lpstr>AGENDA</vt:lpstr>
      <vt:lpstr>AGENDA</vt:lpstr>
      <vt:lpstr>Introduction</vt:lpstr>
      <vt:lpstr>Introduction</vt:lpstr>
      <vt:lpstr>Related works</vt:lpstr>
      <vt:lpstr>Related works</vt:lpstr>
      <vt:lpstr>Related works</vt:lpstr>
      <vt:lpstr>Problem description</vt:lpstr>
      <vt:lpstr>AGENDA</vt:lpstr>
      <vt:lpstr>Problem description</vt:lpstr>
      <vt:lpstr>Problem description</vt:lpstr>
      <vt:lpstr>Problem description</vt:lpstr>
      <vt:lpstr>Problem description</vt:lpstr>
      <vt:lpstr>Problem description</vt:lpstr>
      <vt:lpstr>Problem description</vt:lpstr>
      <vt:lpstr>Semi-recursive prediction</vt:lpstr>
      <vt:lpstr>Challenges and Goals</vt:lpstr>
      <vt:lpstr>Challenges and Goals</vt:lpstr>
      <vt:lpstr>AGENDA</vt:lpstr>
      <vt:lpstr>Traffic prediction using Recurrent Neural Network</vt:lpstr>
      <vt:lpstr>Forward and backward networks</vt:lpstr>
      <vt:lpstr>Traffic matrix estimation – A route map</vt:lpstr>
      <vt:lpstr>Traffic Matrix estimation:  From network tomography to matrix completion problems</vt:lpstr>
      <vt:lpstr>Time Series Prediction strategies</vt:lpstr>
      <vt:lpstr>Direct Prediction</vt:lpstr>
      <vt:lpstr>Direct and recursive prediction in backbone traffic</vt:lpstr>
      <vt:lpstr>Semi-recursive prediction problems in time series traffic matrix prediction.</vt:lpstr>
      <vt:lpstr>Semi-recursive prediction problems in time series traffic matrix prediction.</vt:lpstr>
      <vt:lpstr>Proposed Model – Recurrent Neural Network</vt:lpstr>
      <vt:lpstr>Proposed Model – Forward RNN</vt:lpstr>
      <vt:lpstr>Proposed Model – Forward RNN</vt:lpstr>
      <vt:lpstr>Proposed Model – Backward RNN</vt:lpstr>
      <vt:lpstr>Proposed Model – Bidirectional RNN</vt:lpstr>
      <vt:lpstr>Correcting RNN input</vt:lpstr>
      <vt:lpstr>Confidence factors</vt:lpstr>
      <vt:lpstr>Forward loss and backward loss</vt:lpstr>
      <vt:lpstr>PowerPoint Presentation</vt:lpstr>
      <vt:lpstr>Correcting RNN input</vt:lpstr>
      <vt:lpstr>Determining monitored flows</vt:lpstr>
      <vt:lpstr>Consecutive loss</vt:lpstr>
      <vt:lpstr>Detrended Fluctuation Analysis - DFA</vt:lpstr>
      <vt:lpstr>Determining monitored flows</vt:lpstr>
      <vt:lpstr>AGENDA</vt:lpstr>
      <vt:lpstr>Abilene dataset</vt:lpstr>
      <vt:lpstr>Experiment setup</vt:lpstr>
      <vt:lpstr>Metrics</vt:lpstr>
      <vt:lpstr>Flow prediction result</vt:lpstr>
      <vt:lpstr>Performance comparison </vt:lpstr>
      <vt:lpstr>Consecutive loss</vt:lpstr>
      <vt:lpstr>BiRNN configuration</vt:lpstr>
      <vt:lpstr>Network Tomography in SDN</vt:lpstr>
      <vt:lpstr>Many-to-one RNN</vt:lpstr>
      <vt:lpstr>Matrix completion</vt:lpstr>
      <vt:lpstr>The spatial-temporal feature of traffic</vt:lpstr>
      <vt:lpstr>Tensor completion</vt:lpstr>
      <vt:lpstr>Deep learning Approach</vt:lpstr>
      <vt:lpstr>SDN and Traffic Matrix estimation</vt:lpstr>
      <vt:lpstr>SDN and Traffic Matrix estimation</vt:lpstr>
      <vt:lpstr>RNN and Traffic Matrix inference</vt:lpstr>
      <vt:lpstr>Many-to-one RNN model</vt:lpstr>
      <vt:lpstr>Autocorrelation function</vt:lpstr>
      <vt:lpstr>Autocorrelation function</vt:lpstr>
      <vt:lpstr>Autocorrelation function</vt:lpstr>
      <vt:lpstr>Consecutive loss</vt:lpstr>
      <vt:lpstr>Bidirectional RNN.</vt:lpstr>
      <vt:lpstr>Bidirectional RNN.</vt:lpstr>
      <vt:lpstr>Bidirectional RNN with attention.</vt:lpstr>
      <vt:lpstr>The proposed model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anomalies in Network Traffic Using Maximum Entropy Estimation</dc:title>
  <dc:creator>An Le</dc:creator>
  <cp:lastModifiedBy>An Le</cp:lastModifiedBy>
  <cp:revision>631</cp:revision>
  <cp:lastPrinted>2018-05-26T12:40:51Z</cp:lastPrinted>
  <dcterms:created xsi:type="dcterms:W3CDTF">2018-01-20T05:49:07Z</dcterms:created>
  <dcterms:modified xsi:type="dcterms:W3CDTF">2018-07-05T07:43:40Z</dcterms:modified>
</cp:coreProperties>
</file>